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4"/>
  </p:notesMasterIdLst>
  <p:sldIdLst>
    <p:sldId id="256" r:id="rId2"/>
    <p:sldId id="269" r:id="rId3"/>
    <p:sldId id="260" r:id="rId4"/>
    <p:sldId id="338" r:id="rId5"/>
    <p:sldId id="339" r:id="rId6"/>
    <p:sldId id="341" r:id="rId7"/>
    <p:sldId id="340" r:id="rId8"/>
    <p:sldId id="337" r:id="rId9"/>
    <p:sldId id="264" r:id="rId10"/>
    <p:sldId id="270" r:id="rId11"/>
    <p:sldId id="328" r:id="rId12"/>
    <p:sldId id="316" r:id="rId13"/>
    <p:sldId id="280" r:id="rId14"/>
    <p:sldId id="317" r:id="rId15"/>
    <p:sldId id="318" r:id="rId16"/>
    <p:sldId id="319" r:id="rId17"/>
    <p:sldId id="320" r:id="rId18"/>
    <p:sldId id="321" r:id="rId19"/>
    <p:sldId id="322" r:id="rId20"/>
    <p:sldId id="323" r:id="rId21"/>
    <p:sldId id="324" r:id="rId22"/>
    <p:sldId id="325" r:id="rId23"/>
    <p:sldId id="326" r:id="rId24"/>
    <p:sldId id="327" r:id="rId25"/>
    <p:sldId id="268" r:id="rId26"/>
    <p:sldId id="329" r:id="rId27"/>
    <p:sldId id="330" r:id="rId28"/>
    <p:sldId id="331" r:id="rId29"/>
    <p:sldId id="261" r:id="rId30"/>
    <p:sldId id="262" r:id="rId31"/>
    <p:sldId id="263" r:id="rId32"/>
    <p:sldId id="342" r:id="rId33"/>
    <p:sldId id="344" r:id="rId34"/>
    <p:sldId id="286" r:id="rId35"/>
    <p:sldId id="332" r:id="rId36"/>
    <p:sldId id="287" r:id="rId37"/>
    <p:sldId id="288" r:id="rId38"/>
    <p:sldId id="257" r:id="rId39"/>
    <p:sldId id="258" r:id="rId40"/>
    <p:sldId id="333" r:id="rId41"/>
    <p:sldId id="334" r:id="rId42"/>
    <p:sldId id="335" r:id="rId43"/>
    <p:sldId id="259" r:id="rId44"/>
    <p:sldId id="265" r:id="rId45"/>
    <p:sldId id="315" r:id="rId46"/>
    <p:sldId id="266" r:id="rId47"/>
    <p:sldId id="267" r:id="rId48"/>
    <p:sldId id="336" r:id="rId49"/>
    <p:sldId id="289" r:id="rId50"/>
    <p:sldId id="290" r:id="rId51"/>
    <p:sldId id="291" r:id="rId52"/>
    <p:sldId id="292" r:id="rId53"/>
    <p:sldId id="293" r:id="rId54"/>
    <p:sldId id="294" r:id="rId55"/>
    <p:sldId id="295" r:id="rId56"/>
    <p:sldId id="296" r:id="rId57"/>
    <p:sldId id="297" r:id="rId58"/>
    <p:sldId id="271" r:id="rId59"/>
    <p:sldId id="353" r:id="rId60"/>
    <p:sldId id="273" r:id="rId61"/>
    <p:sldId id="274" r:id="rId62"/>
    <p:sldId id="272" r:id="rId63"/>
    <p:sldId id="278" r:id="rId64"/>
    <p:sldId id="275" r:id="rId65"/>
    <p:sldId id="276" r:id="rId66"/>
    <p:sldId id="277" r:id="rId67"/>
    <p:sldId id="345" r:id="rId68"/>
    <p:sldId id="346" r:id="rId69"/>
    <p:sldId id="347" r:id="rId70"/>
    <p:sldId id="348" r:id="rId71"/>
    <p:sldId id="284" r:id="rId72"/>
    <p:sldId id="299" r:id="rId73"/>
    <p:sldId id="300" r:id="rId74"/>
    <p:sldId id="301" r:id="rId75"/>
    <p:sldId id="302" r:id="rId76"/>
    <p:sldId id="303" r:id="rId77"/>
    <p:sldId id="304" r:id="rId78"/>
    <p:sldId id="305" r:id="rId79"/>
    <p:sldId id="306" r:id="rId80"/>
    <p:sldId id="307" r:id="rId81"/>
    <p:sldId id="308" r:id="rId82"/>
    <p:sldId id="309" r:id="rId83"/>
    <p:sldId id="310" r:id="rId84"/>
    <p:sldId id="311" r:id="rId85"/>
    <p:sldId id="312" r:id="rId86"/>
    <p:sldId id="313" r:id="rId87"/>
    <p:sldId id="314" r:id="rId88"/>
    <p:sldId id="351" r:id="rId89"/>
    <p:sldId id="349" r:id="rId90"/>
    <p:sldId id="350" r:id="rId91"/>
    <p:sldId id="352" r:id="rId92"/>
    <p:sldId id="343" r:id="rId9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1E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15" autoAdjust="0"/>
    <p:restoredTop sz="86420" autoAdjust="0"/>
  </p:normalViewPr>
  <p:slideViewPr>
    <p:cSldViewPr snapToGrid="0">
      <p:cViewPr varScale="1">
        <p:scale>
          <a:sx n="25" d="100"/>
          <a:sy n="25" d="100"/>
        </p:scale>
        <p:origin x="1836" y="60"/>
      </p:cViewPr>
      <p:guideLst/>
    </p:cSldViewPr>
  </p:slideViewPr>
  <p:outlineViewPr>
    <p:cViewPr>
      <p:scale>
        <a:sx n="33" d="100"/>
        <a:sy n="33" d="100"/>
      </p:scale>
      <p:origin x="0" y="-2009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5701BB-4A7A-4656-8148-8E03C59E9492}" type="doc">
      <dgm:prSet loTypeId="urn:microsoft.com/office/officeart/2005/8/layout/chart3" loCatId="cycle" qsTypeId="urn:microsoft.com/office/officeart/2005/8/quickstyle/simple1" qsCatId="simple" csTypeId="urn:microsoft.com/office/officeart/2005/8/colors/colorful1" csCatId="colorful" phldr="0"/>
      <dgm:spPr/>
    </dgm:pt>
    <dgm:pt modelId="{4E3029F6-FC0C-43C1-A2D7-C44FF8041840}" type="pres">
      <dgm:prSet presAssocID="{9A5701BB-4A7A-4656-8148-8E03C59E9492}" presName="compositeShape" presStyleCnt="0">
        <dgm:presLayoutVars>
          <dgm:chMax val="7"/>
          <dgm:dir/>
          <dgm:resizeHandles val="exact"/>
        </dgm:presLayoutVars>
      </dgm:prSet>
      <dgm:spPr/>
    </dgm:pt>
  </dgm:ptLst>
  <dgm:cxnLst>
    <dgm:cxn modelId="{2AC4AFC7-AECD-43A0-955C-07126C0076C6}" type="presOf" srcId="{9A5701BB-4A7A-4656-8148-8E03C59E9492}" destId="{4E3029F6-FC0C-43C1-A2D7-C44FF8041840}" srcOrd="0"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ADA486E-7EB6-4252-9193-A68E959741F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1EAAC362-3C14-4160-843A-8AAADEC91A57}">
      <dgm:prSet phldrT="[Text]"/>
      <dgm:spPr/>
      <dgm:t>
        <a:bodyPr/>
        <a:lstStyle/>
        <a:p>
          <a:r>
            <a:rPr lang="en-US" dirty="0" smtClean="0"/>
            <a:t>Positive effects of physical activity</a:t>
          </a:r>
          <a:endParaRPr lang="en-US" dirty="0"/>
        </a:p>
      </dgm:t>
    </dgm:pt>
    <dgm:pt modelId="{E0AE4C4B-8250-4206-BEA0-A2B43A8EDD09}" type="parTrans" cxnId="{051DBE04-2578-49C1-9065-6B7F5800062D}">
      <dgm:prSet/>
      <dgm:spPr/>
      <dgm:t>
        <a:bodyPr/>
        <a:lstStyle/>
        <a:p>
          <a:endParaRPr lang="en-US"/>
        </a:p>
      </dgm:t>
    </dgm:pt>
    <dgm:pt modelId="{26EAE7E9-B818-4E2C-B323-3B327E885F47}" type="sibTrans" cxnId="{051DBE04-2578-49C1-9065-6B7F5800062D}">
      <dgm:prSet/>
      <dgm:spPr/>
      <dgm:t>
        <a:bodyPr/>
        <a:lstStyle/>
        <a:p>
          <a:endParaRPr lang="en-US"/>
        </a:p>
      </dgm:t>
    </dgm:pt>
    <dgm:pt modelId="{ECC9D9C0-28E8-4C7B-9AF4-93A84084CAD2}">
      <dgm:prSet phldrT="[Text]"/>
      <dgm:spPr/>
      <dgm:t>
        <a:bodyPr/>
        <a:lstStyle/>
        <a:p>
          <a:r>
            <a:rPr lang="en-US" dirty="0" smtClean="0"/>
            <a:t>Molecular level</a:t>
          </a:r>
          <a:endParaRPr lang="en-US" dirty="0"/>
        </a:p>
      </dgm:t>
    </dgm:pt>
    <dgm:pt modelId="{D56BCA96-1ACB-4477-8397-050A9301398F}" type="parTrans" cxnId="{446035CC-866B-4C9A-B773-23B453BE3F34}">
      <dgm:prSet/>
      <dgm:spPr/>
      <dgm:t>
        <a:bodyPr/>
        <a:lstStyle/>
        <a:p>
          <a:endParaRPr lang="en-US"/>
        </a:p>
      </dgm:t>
    </dgm:pt>
    <dgm:pt modelId="{E43A4A9A-4419-49ED-94F3-AFAC2BC04036}" type="sibTrans" cxnId="{446035CC-866B-4C9A-B773-23B453BE3F34}">
      <dgm:prSet/>
      <dgm:spPr/>
      <dgm:t>
        <a:bodyPr/>
        <a:lstStyle/>
        <a:p>
          <a:endParaRPr lang="en-US"/>
        </a:p>
      </dgm:t>
    </dgm:pt>
    <dgm:pt modelId="{B542B040-5B7A-467A-AA2F-F7D046381CB7}">
      <dgm:prSet phldrT="[Text]"/>
      <dgm:spPr/>
      <dgm:t>
        <a:bodyPr/>
        <a:lstStyle/>
        <a:p>
          <a:r>
            <a:rPr lang="en-US" dirty="0" smtClean="0"/>
            <a:t>Cellular level</a:t>
          </a:r>
          <a:endParaRPr lang="en-US" dirty="0"/>
        </a:p>
      </dgm:t>
    </dgm:pt>
    <dgm:pt modelId="{71969571-E0EA-4348-BAE3-364528AE8092}" type="parTrans" cxnId="{937E9EFB-9E76-4363-B104-6AE35D74ACB5}">
      <dgm:prSet/>
      <dgm:spPr/>
      <dgm:t>
        <a:bodyPr/>
        <a:lstStyle/>
        <a:p>
          <a:endParaRPr lang="en-US"/>
        </a:p>
      </dgm:t>
    </dgm:pt>
    <dgm:pt modelId="{14D5C138-4D95-4455-AC4B-8BC6F18E7319}" type="sibTrans" cxnId="{937E9EFB-9E76-4363-B104-6AE35D74ACB5}">
      <dgm:prSet/>
      <dgm:spPr/>
      <dgm:t>
        <a:bodyPr/>
        <a:lstStyle/>
        <a:p>
          <a:endParaRPr lang="en-US"/>
        </a:p>
      </dgm:t>
    </dgm:pt>
    <dgm:pt modelId="{14BF06CA-36CF-4AEA-ACA9-5F495C7905A0}">
      <dgm:prSet phldrT="[Text]"/>
      <dgm:spPr/>
      <dgm:t>
        <a:bodyPr/>
        <a:lstStyle/>
        <a:p>
          <a:r>
            <a:rPr lang="en-US" dirty="0" smtClean="0"/>
            <a:t>Systems level</a:t>
          </a:r>
          <a:endParaRPr lang="en-US" dirty="0"/>
        </a:p>
      </dgm:t>
    </dgm:pt>
    <dgm:pt modelId="{F07510B8-7838-4030-BD83-048135751CB7}" type="parTrans" cxnId="{A94EE6C1-31F5-4D9B-9348-287ED03787FA}">
      <dgm:prSet/>
      <dgm:spPr/>
      <dgm:t>
        <a:bodyPr/>
        <a:lstStyle/>
        <a:p>
          <a:endParaRPr lang="en-US"/>
        </a:p>
      </dgm:t>
    </dgm:pt>
    <dgm:pt modelId="{238F1B72-74CC-4A64-B1A0-629588AE0D03}" type="sibTrans" cxnId="{A94EE6C1-31F5-4D9B-9348-287ED03787FA}">
      <dgm:prSet/>
      <dgm:spPr/>
      <dgm:t>
        <a:bodyPr/>
        <a:lstStyle/>
        <a:p>
          <a:endParaRPr lang="en-US"/>
        </a:p>
      </dgm:t>
    </dgm:pt>
    <dgm:pt modelId="{D44E8F43-EF94-47DA-8B00-95E093966EA9}">
      <dgm:prSet/>
      <dgm:spPr/>
      <dgm:t>
        <a:bodyPr/>
        <a:lstStyle/>
        <a:p>
          <a:r>
            <a:rPr lang="en-US" dirty="0" smtClean="0"/>
            <a:t>Behavioral level</a:t>
          </a:r>
          <a:endParaRPr lang="en-US" dirty="0"/>
        </a:p>
      </dgm:t>
    </dgm:pt>
    <dgm:pt modelId="{13478B6F-F93E-4773-932C-411FF2990ECF}" type="parTrans" cxnId="{858D8C9D-E1D9-4B09-B45B-1015846253E4}">
      <dgm:prSet/>
      <dgm:spPr/>
      <dgm:t>
        <a:bodyPr/>
        <a:lstStyle/>
        <a:p>
          <a:endParaRPr lang="en-US"/>
        </a:p>
      </dgm:t>
    </dgm:pt>
    <dgm:pt modelId="{587F96B6-2782-4A21-A47C-7542E87E5E91}" type="sibTrans" cxnId="{858D8C9D-E1D9-4B09-B45B-1015846253E4}">
      <dgm:prSet/>
      <dgm:spPr/>
      <dgm:t>
        <a:bodyPr/>
        <a:lstStyle/>
        <a:p>
          <a:endParaRPr lang="en-US"/>
        </a:p>
      </dgm:t>
    </dgm:pt>
    <dgm:pt modelId="{8394ECD4-F07C-42D4-9C79-7EEA509786DA}" type="pres">
      <dgm:prSet presAssocID="{FADA486E-7EB6-4252-9193-A68E959741F9}" presName="hierChild1" presStyleCnt="0">
        <dgm:presLayoutVars>
          <dgm:orgChart val="1"/>
          <dgm:chPref val="1"/>
          <dgm:dir/>
          <dgm:animOne val="branch"/>
          <dgm:animLvl val="lvl"/>
          <dgm:resizeHandles/>
        </dgm:presLayoutVars>
      </dgm:prSet>
      <dgm:spPr/>
      <dgm:t>
        <a:bodyPr/>
        <a:lstStyle/>
        <a:p>
          <a:endParaRPr lang="en-US"/>
        </a:p>
      </dgm:t>
    </dgm:pt>
    <dgm:pt modelId="{1016CE57-1DBA-4C7E-BAF5-D1ADCDA2B102}" type="pres">
      <dgm:prSet presAssocID="{1EAAC362-3C14-4160-843A-8AAADEC91A57}" presName="hierRoot1" presStyleCnt="0">
        <dgm:presLayoutVars>
          <dgm:hierBranch val="init"/>
        </dgm:presLayoutVars>
      </dgm:prSet>
      <dgm:spPr/>
    </dgm:pt>
    <dgm:pt modelId="{C9CD72E2-8DF6-4311-9C2C-939B724FDFE2}" type="pres">
      <dgm:prSet presAssocID="{1EAAC362-3C14-4160-843A-8AAADEC91A57}" presName="rootComposite1" presStyleCnt="0"/>
      <dgm:spPr/>
    </dgm:pt>
    <dgm:pt modelId="{4AB84355-72BB-42F8-B7D1-AF18305E18D5}" type="pres">
      <dgm:prSet presAssocID="{1EAAC362-3C14-4160-843A-8AAADEC91A57}" presName="rootText1" presStyleLbl="node0" presStyleIdx="0" presStyleCnt="1">
        <dgm:presLayoutVars>
          <dgm:chPref val="3"/>
        </dgm:presLayoutVars>
      </dgm:prSet>
      <dgm:spPr/>
      <dgm:t>
        <a:bodyPr/>
        <a:lstStyle/>
        <a:p>
          <a:endParaRPr lang="en-US"/>
        </a:p>
      </dgm:t>
    </dgm:pt>
    <dgm:pt modelId="{ADD5E94A-323B-4F8B-A89D-35615830903F}" type="pres">
      <dgm:prSet presAssocID="{1EAAC362-3C14-4160-843A-8AAADEC91A57}" presName="rootConnector1" presStyleLbl="node1" presStyleIdx="0" presStyleCnt="0"/>
      <dgm:spPr/>
      <dgm:t>
        <a:bodyPr/>
        <a:lstStyle/>
        <a:p>
          <a:endParaRPr lang="en-US"/>
        </a:p>
      </dgm:t>
    </dgm:pt>
    <dgm:pt modelId="{C1948C4B-2980-4B71-B5F2-8CA3C68A4EAF}" type="pres">
      <dgm:prSet presAssocID="{1EAAC362-3C14-4160-843A-8AAADEC91A57}" presName="hierChild2" presStyleCnt="0"/>
      <dgm:spPr/>
    </dgm:pt>
    <dgm:pt modelId="{DA304940-9AF3-4236-85FE-1EC162544E3E}" type="pres">
      <dgm:prSet presAssocID="{D56BCA96-1ACB-4477-8397-050A9301398F}" presName="Name37" presStyleLbl="parChTrans1D2" presStyleIdx="0" presStyleCnt="4"/>
      <dgm:spPr/>
      <dgm:t>
        <a:bodyPr/>
        <a:lstStyle/>
        <a:p>
          <a:endParaRPr lang="en-US"/>
        </a:p>
      </dgm:t>
    </dgm:pt>
    <dgm:pt modelId="{AB9A5182-D917-4591-9360-C50E25CAEF34}" type="pres">
      <dgm:prSet presAssocID="{ECC9D9C0-28E8-4C7B-9AF4-93A84084CAD2}" presName="hierRoot2" presStyleCnt="0">
        <dgm:presLayoutVars>
          <dgm:hierBranch val="init"/>
        </dgm:presLayoutVars>
      </dgm:prSet>
      <dgm:spPr/>
    </dgm:pt>
    <dgm:pt modelId="{FF98AEBA-2D53-45CF-95D6-D468FE1D3CEB}" type="pres">
      <dgm:prSet presAssocID="{ECC9D9C0-28E8-4C7B-9AF4-93A84084CAD2}" presName="rootComposite" presStyleCnt="0"/>
      <dgm:spPr/>
    </dgm:pt>
    <dgm:pt modelId="{70DE57D5-BE30-436F-BC03-9B8F617C30E4}" type="pres">
      <dgm:prSet presAssocID="{ECC9D9C0-28E8-4C7B-9AF4-93A84084CAD2}" presName="rootText" presStyleLbl="node2" presStyleIdx="0" presStyleCnt="4">
        <dgm:presLayoutVars>
          <dgm:chPref val="3"/>
        </dgm:presLayoutVars>
      </dgm:prSet>
      <dgm:spPr/>
      <dgm:t>
        <a:bodyPr/>
        <a:lstStyle/>
        <a:p>
          <a:endParaRPr lang="en-US"/>
        </a:p>
      </dgm:t>
    </dgm:pt>
    <dgm:pt modelId="{B595D0FB-5AE1-43D4-9424-3870324AAF90}" type="pres">
      <dgm:prSet presAssocID="{ECC9D9C0-28E8-4C7B-9AF4-93A84084CAD2}" presName="rootConnector" presStyleLbl="node2" presStyleIdx="0" presStyleCnt="4"/>
      <dgm:spPr/>
      <dgm:t>
        <a:bodyPr/>
        <a:lstStyle/>
        <a:p>
          <a:endParaRPr lang="en-US"/>
        </a:p>
      </dgm:t>
    </dgm:pt>
    <dgm:pt modelId="{74B8F393-4285-4FFE-B002-093BB3AC5573}" type="pres">
      <dgm:prSet presAssocID="{ECC9D9C0-28E8-4C7B-9AF4-93A84084CAD2}" presName="hierChild4" presStyleCnt="0"/>
      <dgm:spPr/>
    </dgm:pt>
    <dgm:pt modelId="{1A4DCBF7-7281-4AD8-B84A-F20E8FCA7255}" type="pres">
      <dgm:prSet presAssocID="{ECC9D9C0-28E8-4C7B-9AF4-93A84084CAD2}" presName="hierChild5" presStyleCnt="0"/>
      <dgm:spPr/>
    </dgm:pt>
    <dgm:pt modelId="{68D1BB3F-1215-4A90-BB62-28AC7E4997CF}" type="pres">
      <dgm:prSet presAssocID="{71969571-E0EA-4348-BAE3-364528AE8092}" presName="Name37" presStyleLbl="parChTrans1D2" presStyleIdx="1" presStyleCnt="4"/>
      <dgm:spPr/>
      <dgm:t>
        <a:bodyPr/>
        <a:lstStyle/>
        <a:p>
          <a:endParaRPr lang="en-US"/>
        </a:p>
      </dgm:t>
    </dgm:pt>
    <dgm:pt modelId="{0884D804-423A-4325-A933-1EDACD213D79}" type="pres">
      <dgm:prSet presAssocID="{B542B040-5B7A-467A-AA2F-F7D046381CB7}" presName="hierRoot2" presStyleCnt="0">
        <dgm:presLayoutVars>
          <dgm:hierBranch val="init"/>
        </dgm:presLayoutVars>
      </dgm:prSet>
      <dgm:spPr/>
    </dgm:pt>
    <dgm:pt modelId="{1F0A4854-CDEC-4254-8C66-07374504E3F0}" type="pres">
      <dgm:prSet presAssocID="{B542B040-5B7A-467A-AA2F-F7D046381CB7}" presName="rootComposite" presStyleCnt="0"/>
      <dgm:spPr/>
    </dgm:pt>
    <dgm:pt modelId="{ACA63143-971F-4CEA-A770-5370BEB96893}" type="pres">
      <dgm:prSet presAssocID="{B542B040-5B7A-467A-AA2F-F7D046381CB7}" presName="rootText" presStyleLbl="node2" presStyleIdx="1" presStyleCnt="4">
        <dgm:presLayoutVars>
          <dgm:chPref val="3"/>
        </dgm:presLayoutVars>
      </dgm:prSet>
      <dgm:spPr/>
      <dgm:t>
        <a:bodyPr/>
        <a:lstStyle/>
        <a:p>
          <a:endParaRPr lang="en-US"/>
        </a:p>
      </dgm:t>
    </dgm:pt>
    <dgm:pt modelId="{1E8A6691-F990-4BC1-9BE8-517A6FCBDF09}" type="pres">
      <dgm:prSet presAssocID="{B542B040-5B7A-467A-AA2F-F7D046381CB7}" presName="rootConnector" presStyleLbl="node2" presStyleIdx="1" presStyleCnt="4"/>
      <dgm:spPr/>
      <dgm:t>
        <a:bodyPr/>
        <a:lstStyle/>
        <a:p>
          <a:endParaRPr lang="en-US"/>
        </a:p>
      </dgm:t>
    </dgm:pt>
    <dgm:pt modelId="{C74AF13A-BECD-43E7-ABC9-C624B83076E4}" type="pres">
      <dgm:prSet presAssocID="{B542B040-5B7A-467A-AA2F-F7D046381CB7}" presName="hierChild4" presStyleCnt="0"/>
      <dgm:spPr/>
    </dgm:pt>
    <dgm:pt modelId="{48917BAF-3369-479F-9507-47A55CE42AA6}" type="pres">
      <dgm:prSet presAssocID="{B542B040-5B7A-467A-AA2F-F7D046381CB7}" presName="hierChild5" presStyleCnt="0"/>
      <dgm:spPr/>
    </dgm:pt>
    <dgm:pt modelId="{60A4C7EF-F187-4D26-B1C1-97DE2CC50B56}" type="pres">
      <dgm:prSet presAssocID="{F07510B8-7838-4030-BD83-048135751CB7}" presName="Name37" presStyleLbl="parChTrans1D2" presStyleIdx="2" presStyleCnt="4"/>
      <dgm:spPr/>
      <dgm:t>
        <a:bodyPr/>
        <a:lstStyle/>
        <a:p>
          <a:endParaRPr lang="en-US"/>
        </a:p>
      </dgm:t>
    </dgm:pt>
    <dgm:pt modelId="{A7ED574F-4EFB-47F9-A35E-512850D27DE2}" type="pres">
      <dgm:prSet presAssocID="{14BF06CA-36CF-4AEA-ACA9-5F495C7905A0}" presName="hierRoot2" presStyleCnt="0">
        <dgm:presLayoutVars>
          <dgm:hierBranch val="init"/>
        </dgm:presLayoutVars>
      </dgm:prSet>
      <dgm:spPr/>
    </dgm:pt>
    <dgm:pt modelId="{BA8786E8-48AC-4E15-B35D-36339BFB23F6}" type="pres">
      <dgm:prSet presAssocID="{14BF06CA-36CF-4AEA-ACA9-5F495C7905A0}" presName="rootComposite" presStyleCnt="0"/>
      <dgm:spPr/>
    </dgm:pt>
    <dgm:pt modelId="{96C4A880-8270-4C97-96AC-07A646832742}" type="pres">
      <dgm:prSet presAssocID="{14BF06CA-36CF-4AEA-ACA9-5F495C7905A0}" presName="rootText" presStyleLbl="node2" presStyleIdx="2" presStyleCnt="4">
        <dgm:presLayoutVars>
          <dgm:chPref val="3"/>
        </dgm:presLayoutVars>
      </dgm:prSet>
      <dgm:spPr/>
      <dgm:t>
        <a:bodyPr/>
        <a:lstStyle/>
        <a:p>
          <a:endParaRPr lang="en-US"/>
        </a:p>
      </dgm:t>
    </dgm:pt>
    <dgm:pt modelId="{8BE9269D-3D57-4CC0-9A25-0FBE38DE81A6}" type="pres">
      <dgm:prSet presAssocID="{14BF06CA-36CF-4AEA-ACA9-5F495C7905A0}" presName="rootConnector" presStyleLbl="node2" presStyleIdx="2" presStyleCnt="4"/>
      <dgm:spPr/>
      <dgm:t>
        <a:bodyPr/>
        <a:lstStyle/>
        <a:p>
          <a:endParaRPr lang="en-US"/>
        </a:p>
      </dgm:t>
    </dgm:pt>
    <dgm:pt modelId="{FD9C7EB3-708D-4468-8A99-41329310F20C}" type="pres">
      <dgm:prSet presAssocID="{14BF06CA-36CF-4AEA-ACA9-5F495C7905A0}" presName="hierChild4" presStyleCnt="0"/>
      <dgm:spPr/>
    </dgm:pt>
    <dgm:pt modelId="{3FAF6D45-CD1D-4FDE-A0E8-7A99DDB9D0F1}" type="pres">
      <dgm:prSet presAssocID="{14BF06CA-36CF-4AEA-ACA9-5F495C7905A0}" presName="hierChild5" presStyleCnt="0"/>
      <dgm:spPr/>
    </dgm:pt>
    <dgm:pt modelId="{530A16BB-3246-494F-BBAC-55CB42577671}" type="pres">
      <dgm:prSet presAssocID="{13478B6F-F93E-4773-932C-411FF2990ECF}" presName="Name37" presStyleLbl="parChTrans1D2" presStyleIdx="3" presStyleCnt="4"/>
      <dgm:spPr/>
      <dgm:t>
        <a:bodyPr/>
        <a:lstStyle/>
        <a:p>
          <a:endParaRPr lang="en-US"/>
        </a:p>
      </dgm:t>
    </dgm:pt>
    <dgm:pt modelId="{A21FA940-5BC6-4C44-944C-2F4B07C22146}" type="pres">
      <dgm:prSet presAssocID="{D44E8F43-EF94-47DA-8B00-95E093966EA9}" presName="hierRoot2" presStyleCnt="0">
        <dgm:presLayoutVars>
          <dgm:hierBranch val="init"/>
        </dgm:presLayoutVars>
      </dgm:prSet>
      <dgm:spPr/>
    </dgm:pt>
    <dgm:pt modelId="{3F7E6AA0-4AC3-4F6B-B979-CF923B0CDDEA}" type="pres">
      <dgm:prSet presAssocID="{D44E8F43-EF94-47DA-8B00-95E093966EA9}" presName="rootComposite" presStyleCnt="0"/>
      <dgm:spPr/>
    </dgm:pt>
    <dgm:pt modelId="{707B4AAA-B6F4-475B-BE9A-D4087BA0E3EF}" type="pres">
      <dgm:prSet presAssocID="{D44E8F43-EF94-47DA-8B00-95E093966EA9}" presName="rootText" presStyleLbl="node2" presStyleIdx="3" presStyleCnt="4">
        <dgm:presLayoutVars>
          <dgm:chPref val="3"/>
        </dgm:presLayoutVars>
      </dgm:prSet>
      <dgm:spPr/>
      <dgm:t>
        <a:bodyPr/>
        <a:lstStyle/>
        <a:p>
          <a:endParaRPr lang="en-US"/>
        </a:p>
      </dgm:t>
    </dgm:pt>
    <dgm:pt modelId="{6BC424E7-445C-4172-8DC7-B01690EB8B86}" type="pres">
      <dgm:prSet presAssocID="{D44E8F43-EF94-47DA-8B00-95E093966EA9}" presName="rootConnector" presStyleLbl="node2" presStyleIdx="3" presStyleCnt="4"/>
      <dgm:spPr/>
      <dgm:t>
        <a:bodyPr/>
        <a:lstStyle/>
        <a:p>
          <a:endParaRPr lang="en-US"/>
        </a:p>
      </dgm:t>
    </dgm:pt>
    <dgm:pt modelId="{159D9C94-6F05-4358-8C26-065794E0D7EA}" type="pres">
      <dgm:prSet presAssocID="{D44E8F43-EF94-47DA-8B00-95E093966EA9}" presName="hierChild4" presStyleCnt="0"/>
      <dgm:spPr/>
    </dgm:pt>
    <dgm:pt modelId="{F8347083-EACB-4C6D-B949-47218F4C9476}" type="pres">
      <dgm:prSet presAssocID="{D44E8F43-EF94-47DA-8B00-95E093966EA9}" presName="hierChild5" presStyleCnt="0"/>
      <dgm:spPr/>
    </dgm:pt>
    <dgm:pt modelId="{D8950895-07A1-4286-9BF0-FD60F12B169F}" type="pres">
      <dgm:prSet presAssocID="{1EAAC362-3C14-4160-843A-8AAADEC91A57}" presName="hierChild3" presStyleCnt="0"/>
      <dgm:spPr/>
    </dgm:pt>
  </dgm:ptLst>
  <dgm:cxnLst>
    <dgm:cxn modelId="{987E8EFA-5996-4169-AD31-B1D0B46D1186}" type="presOf" srcId="{1EAAC362-3C14-4160-843A-8AAADEC91A57}" destId="{4AB84355-72BB-42F8-B7D1-AF18305E18D5}" srcOrd="0" destOrd="0" presId="urn:microsoft.com/office/officeart/2005/8/layout/orgChart1"/>
    <dgm:cxn modelId="{C00EFE39-9F06-4F83-BD4D-0DBF98805F7A}" type="presOf" srcId="{71969571-E0EA-4348-BAE3-364528AE8092}" destId="{68D1BB3F-1215-4A90-BB62-28AC7E4997CF}" srcOrd="0" destOrd="0" presId="urn:microsoft.com/office/officeart/2005/8/layout/orgChart1"/>
    <dgm:cxn modelId="{8FABA43B-3A6D-4424-8A41-2B1EF8926749}" type="presOf" srcId="{FADA486E-7EB6-4252-9193-A68E959741F9}" destId="{8394ECD4-F07C-42D4-9C79-7EEA509786DA}" srcOrd="0" destOrd="0" presId="urn:microsoft.com/office/officeart/2005/8/layout/orgChart1"/>
    <dgm:cxn modelId="{10B6DF62-77F3-4E99-B650-3B8F7A009867}" type="presOf" srcId="{B542B040-5B7A-467A-AA2F-F7D046381CB7}" destId="{1E8A6691-F990-4BC1-9BE8-517A6FCBDF09}" srcOrd="1" destOrd="0" presId="urn:microsoft.com/office/officeart/2005/8/layout/orgChart1"/>
    <dgm:cxn modelId="{32D106CE-3CE8-4C00-9B49-58A8137D029B}" type="presOf" srcId="{D56BCA96-1ACB-4477-8397-050A9301398F}" destId="{DA304940-9AF3-4236-85FE-1EC162544E3E}" srcOrd="0" destOrd="0" presId="urn:microsoft.com/office/officeart/2005/8/layout/orgChart1"/>
    <dgm:cxn modelId="{F35E0A78-6826-4A2F-AA4C-96271A2DDF8F}" type="presOf" srcId="{13478B6F-F93E-4773-932C-411FF2990ECF}" destId="{530A16BB-3246-494F-BBAC-55CB42577671}" srcOrd="0" destOrd="0" presId="urn:microsoft.com/office/officeart/2005/8/layout/orgChart1"/>
    <dgm:cxn modelId="{85129B02-5508-4D8A-B8F4-7036650C1756}" type="presOf" srcId="{F07510B8-7838-4030-BD83-048135751CB7}" destId="{60A4C7EF-F187-4D26-B1C1-97DE2CC50B56}" srcOrd="0" destOrd="0" presId="urn:microsoft.com/office/officeart/2005/8/layout/orgChart1"/>
    <dgm:cxn modelId="{BB5FDC5D-80D0-43DA-90D6-79C396761165}" type="presOf" srcId="{ECC9D9C0-28E8-4C7B-9AF4-93A84084CAD2}" destId="{70DE57D5-BE30-436F-BC03-9B8F617C30E4}" srcOrd="0" destOrd="0" presId="urn:microsoft.com/office/officeart/2005/8/layout/orgChart1"/>
    <dgm:cxn modelId="{B86C3E42-B2AC-4B49-B0BD-BC9738A84A13}" type="presOf" srcId="{D44E8F43-EF94-47DA-8B00-95E093966EA9}" destId="{6BC424E7-445C-4172-8DC7-B01690EB8B86}" srcOrd="1" destOrd="0" presId="urn:microsoft.com/office/officeart/2005/8/layout/orgChart1"/>
    <dgm:cxn modelId="{A94EE6C1-31F5-4D9B-9348-287ED03787FA}" srcId="{1EAAC362-3C14-4160-843A-8AAADEC91A57}" destId="{14BF06CA-36CF-4AEA-ACA9-5F495C7905A0}" srcOrd="2" destOrd="0" parTransId="{F07510B8-7838-4030-BD83-048135751CB7}" sibTransId="{238F1B72-74CC-4A64-B1A0-629588AE0D03}"/>
    <dgm:cxn modelId="{313E963F-1B32-4082-AF8C-31D74A1973FF}" type="presOf" srcId="{1EAAC362-3C14-4160-843A-8AAADEC91A57}" destId="{ADD5E94A-323B-4F8B-A89D-35615830903F}" srcOrd="1" destOrd="0" presId="urn:microsoft.com/office/officeart/2005/8/layout/orgChart1"/>
    <dgm:cxn modelId="{E8E6D200-5683-4AA5-88DD-DD37C148AB7E}" type="presOf" srcId="{14BF06CA-36CF-4AEA-ACA9-5F495C7905A0}" destId="{96C4A880-8270-4C97-96AC-07A646832742}" srcOrd="0" destOrd="0" presId="urn:microsoft.com/office/officeart/2005/8/layout/orgChart1"/>
    <dgm:cxn modelId="{051DBE04-2578-49C1-9065-6B7F5800062D}" srcId="{FADA486E-7EB6-4252-9193-A68E959741F9}" destId="{1EAAC362-3C14-4160-843A-8AAADEC91A57}" srcOrd="0" destOrd="0" parTransId="{E0AE4C4B-8250-4206-BEA0-A2B43A8EDD09}" sibTransId="{26EAE7E9-B818-4E2C-B323-3B327E885F47}"/>
    <dgm:cxn modelId="{16B069F4-A96C-4A5C-8199-FFD3A7D12607}" type="presOf" srcId="{14BF06CA-36CF-4AEA-ACA9-5F495C7905A0}" destId="{8BE9269D-3D57-4CC0-9A25-0FBE38DE81A6}" srcOrd="1" destOrd="0" presId="urn:microsoft.com/office/officeart/2005/8/layout/orgChart1"/>
    <dgm:cxn modelId="{E21DE281-CEDA-4F37-BB9F-D25F472DFD1B}" type="presOf" srcId="{D44E8F43-EF94-47DA-8B00-95E093966EA9}" destId="{707B4AAA-B6F4-475B-BE9A-D4087BA0E3EF}" srcOrd="0" destOrd="0" presId="urn:microsoft.com/office/officeart/2005/8/layout/orgChart1"/>
    <dgm:cxn modelId="{446035CC-866B-4C9A-B773-23B453BE3F34}" srcId="{1EAAC362-3C14-4160-843A-8AAADEC91A57}" destId="{ECC9D9C0-28E8-4C7B-9AF4-93A84084CAD2}" srcOrd="0" destOrd="0" parTransId="{D56BCA96-1ACB-4477-8397-050A9301398F}" sibTransId="{E43A4A9A-4419-49ED-94F3-AFAC2BC04036}"/>
    <dgm:cxn modelId="{858D8C9D-E1D9-4B09-B45B-1015846253E4}" srcId="{1EAAC362-3C14-4160-843A-8AAADEC91A57}" destId="{D44E8F43-EF94-47DA-8B00-95E093966EA9}" srcOrd="3" destOrd="0" parTransId="{13478B6F-F93E-4773-932C-411FF2990ECF}" sibTransId="{587F96B6-2782-4A21-A47C-7542E87E5E91}"/>
    <dgm:cxn modelId="{937E9EFB-9E76-4363-B104-6AE35D74ACB5}" srcId="{1EAAC362-3C14-4160-843A-8AAADEC91A57}" destId="{B542B040-5B7A-467A-AA2F-F7D046381CB7}" srcOrd="1" destOrd="0" parTransId="{71969571-E0EA-4348-BAE3-364528AE8092}" sibTransId="{14D5C138-4D95-4455-AC4B-8BC6F18E7319}"/>
    <dgm:cxn modelId="{49918F68-4B7A-447E-9B85-C15B21088DE8}" type="presOf" srcId="{ECC9D9C0-28E8-4C7B-9AF4-93A84084CAD2}" destId="{B595D0FB-5AE1-43D4-9424-3870324AAF90}" srcOrd="1" destOrd="0" presId="urn:microsoft.com/office/officeart/2005/8/layout/orgChart1"/>
    <dgm:cxn modelId="{04DC9F94-07FF-4204-8FDB-7210D1278368}" type="presOf" srcId="{B542B040-5B7A-467A-AA2F-F7D046381CB7}" destId="{ACA63143-971F-4CEA-A770-5370BEB96893}" srcOrd="0" destOrd="0" presId="urn:microsoft.com/office/officeart/2005/8/layout/orgChart1"/>
    <dgm:cxn modelId="{95A46CB4-500E-41AF-9006-E00784A36F0E}" type="presParOf" srcId="{8394ECD4-F07C-42D4-9C79-7EEA509786DA}" destId="{1016CE57-1DBA-4C7E-BAF5-D1ADCDA2B102}" srcOrd="0" destOrd="0" presId="urn:microsoft.com/office/officeart/2005/8/layout/orgChart1"/>
    <dgm:cxn modelId="{DB134176-0ECC-43FB-9F4A-AF87B046209A}" type="presParOf" srcId="{1016CE57-1DBA-4C7E-BAF5-D1ADCDA2B102}" destId="{C9CD72E2-8DF6-4311-9C2C-939B724FDFE2}" srcOrd="0" destOrd="0" presId="urn:microsoft.com/office/officeart/2005/8/layout/orgChart1"/>
    <dgm:cxn modelId="{0C6CFBC6-3282-45E5-B340-4DC9026DA16B}" type="presParOf" srcId="{C9CD72E2-8DF6-4311-9C2C-939B724FDFE2}" destId="{4AB84355-72BB-42F8-B7D1-AF18305E18D5}" srcOrd="0" destOrd="0" presId="urn:microsoft.com/office/officeart/2005/8/layout/orgChart1"/>
    <dgm:cxn modelId="{86513559-97A2-406C-B6AB-B99B1F3ACE32}" type="presParOf" srcId="{C9CD72E2-8DF6-4311-9C2C-939B724FDFE2}" destId="{ADD5E94A-323B-4F8B-A89D-35615830903F}" srcOrd="1" destOrd="0" presId="urn:microsoft.com/office/officeart/2005/8/layout/orgChart1"/>
    <dgm:cxn modelId="{9E7373A9-09FB-49FC-A3D4-A123B5DBA221}" type="presParOf" srcId="{1016CE57-1DBA-4C7E-BAF5-D1ADCDA2B102}" destId="{C1948C4B-2980-4B71-B5F2-8CA3C68A4EAF}" srcOrd="1" destOrd="0" presId="urn:microsoft.com/office/officeart/2005/8/layout/orgChart1"/>
    <dgm:cxn modelId="{29B25AD2-553E-43AF-9DE7-66CB280B9C0B}" type="presParOf" srcId="{C1948C4B-2980-4B71-B5F2-8CA3C68A4EAF}" destId="{DA304940-9AF3-4236-85FE-1EC162544E3E}" srcOrd="0" destOrd="0" presId="urn:microsoft.com/office/officeart/2005/8/layout/orgChart1"/>
    <dgm:cxn modelId="{EFD752DF-4BF6-4F21-9275-A277CD51E319}" type="presParOf" srcId="{C1948C4B-2980-4B71-B5F2-8CA3C68A4EAF}" destId="{AB9A5182-D917-4591-9360-C50E25CAEF34}" srcOrd="1" destOrd="0" presId="urn:microsoft.com/office/officeart/2005/8/layout/orgChart1"/>
    <dgm:cxn modelId="{FD75E4BA-EEDC-4EE0-93F9-38F8A7721CC1}" type="presParOf" srcId="{AB9A5182-D917-4591-9360-C50E25CAEF34}" destId="{FF98AEBA-2D53-45CF-95D6-D468FE1D3CEB}" srcOrd="0" destOrd="0" presId="urn:microsoft.com/office/officeart/2005/8/layout/orgChart1"/>
    <dgm:cxn modelId="{0480DB99-8C03-4F6B-9F67-F54F8F1052CE}" type="presParOf" srcId="{FF98AEBA-2D53-45CF-95D6-D468FE1D3CEB}" destId="{70DE57D5-BE30-436F-BC03-9B8F617C30E4}" srcOrd="0" destOrd="0" presId="urn:microsoft.com/office/officeart/2005/8/layout/orgChart1"/>
    <dgm:cxn modelId="{25031C97-E7AE-4B93-9860-4E7A057435CF}" type="presParOf" srcId="{FF98AEBA-2D53-45CF-95D6-D468FE1D3CEB}" destId="{B595D0FB-5AE1-43D4-9424-3870324AAF90}" srcOrd="1" destOrd="0" presId="urn:microsoft.com/office/officeart/2005/8/layout/orgChart1"/>
    <dgm:cxn modelId="{FD112F3B-CB3E-4CA5-91F7-6AA5203FC45F}" type="presParOf" srcId="{AB9A5182-D917-4591-9360-C50E25CAEF34}" destId="{74B8F393-4285-4FFE-B002-093BB3AC5573}" srcOrd="1" destOrd="0" presId="urn:microsoft.com/office/officeart/2005/8/layout/orgChart1"/>
    <dgm:cxn modelId="{25F0AB56-3409-4E2A-8304-E5CD85306450}" type="presParOf" srcId="{AB9A5182-D917-4591-9360-C50E25CAEF34}" destId="{1A4DCBF7-7281-4AD8-B84A-F20E8FCA7255}" srcOrd="2" destOrd="0" presId="urn:microsoft.com/office/officeart/2005/8/layout/orgChart1"/>
    <dgm:cxn modelId="{6D48136C-2395-4CDD-9E87-FB4B622FAE96}" type="presParOf" srcId="{C1948C4B-2980-4B71-B5F2-8CA3C68A4EAF}" destId="{68D1BB3F-1215-4A90-BB62-28AC7E4997CF}" srcOrd="2" destOrd="0" presId="urn:microsoft.com/office/officeart/2005/8/layout/orgChart1"/>
    <dgm:cxn modelId="{B0FEB233-55DA-4CAE-AFE3-63297C7203A5}" type="presParOf" srcId="{C1948C4B-2980-4B71-B5F2-8CA3C68A4EAF}" destId="{0884D804-423A-4325-A933-1EDACD213D79}" srcOrd="3" destOrd="0" presId="urn:microsoft.com/office/officeart/2005/8/layout/orgChart1"/>
    <dgm:cxn modelId="{3726846F-8724-489A-A137-B36F07F597E4}" type="presParOf" srcId="{0884D804-423A-4325-A933-1EDACD213D79}" destId="{1F0A4854-CDEC-4254-8C66-07374504E3F0}" srcOrd="0" destOrd="0" presId="urn:microsoft.com/office/officeart/2005/8/layout/orgChart1"/>
    <dgm:cxn modelId="{849AAE43-D420-4BA6-9701-635CDB91B4FB}" type="presParOf" srcId="{1F0A4854-CDEC-4254-8C66-07374504E3F0}" destId="{ACA63143-971F-4CEA-A770-5370BEB96893}" srcOrd="0" destOrd="0" presId="urn:microsoft.com/office/officeart/2005/8/layout/orgChart1"/>
    <dgm:cxn modelId="{F023EB5D-0C75-4A29-B367-07BD22E23651}" type="presParOf" srcId="{1F0A4854-CDEC-4254-8C66-07374504E3F0}" destId="{1E8A6691-F990-4BC1-9BE8-517A6FCBDF09}" srcOrd="1" destOrd="0" presId="urn:microsoft.com/office/officeart/2005/8/layout/orgChart1"/>
    <dgm:cxn modelId="{BCCC99C5-BEB1-49D5-8741-7790261FBAF2}" type="presParOf" srcId="{0884D804-423A-4325-A933-1EDACD213D79}" destId="{C74AF13A-BECD-43E7-ABC9-C624B83076E4}" srcOrd="1" destOrd="0" presId="urn:microsoft.com/office/officeart/2005/8/layout/orgChart1"/>
    <dgm:cxn modelId="{02276D51-984C-440D-8E62-7791C4BEAC24}" type="presParOf" srcId="{0884D804-423A-4325-A933-1EDACD213D79}" destId="{48917BAF-3369-479F-9507-47A55CE42AA6}" srcOrd="2" destOrd="0" presId="urn:microsoft.com/office/officeart/2005/8/layout/orgChart1"/>
    <dgm:cxn modelId="{1EFC4198-BBA6-4F80-B4E2-2591E669D1B1}" type="presParOf" srcId="{C1948C4B-2980-4B71-B5F2-8CA3C68A4EAF}" destId="{60A4C7EF-F187-4D26-B1C1-97DE2CC50B56}" srcOrd="4" destOrd="0" presId="urn:microsoft.com/office/officeart/2005/8/layout/orgChart1"/>
    <dgm:cxn modelId="{17F36840-136E-4EA3-97F9-6238250823EF}" type="presParOf" srcId="{C1948C4B-2980-4B71-B5F2-8CA3C68A4EAF}" destId="{A7ED574F-4EFB-47F9-A35E-512850D27DE2}" srcOrd="5" destOrd="0" presId="urn:microsoft.com/office/officeart/2005/8/layout/orgChart1"/>
    <dgm:cxn modelId="{F8A228AF-E6AE-4472-B78E-E7543491132D}" type="presParOf" srcId="{A7ED574F-4EFB-47F9-A35E-512850D27DE2}" destId="{BA8786E8-48AC-4E15-B35D-36339BFB23F6}" srcOrd="0" destOrd="0" presId="urn:microsoft.com/office/officeart/2005/8/layout/orgChart1"/>
    <dgm:cxn modelId="{6F9CECAE-01C2-48C4-876E-7804C94865FA}" type="presParOf" srcId="{BA8786E8-48AC-4E15-B35D-36339BFB23F6}" destId="{96C4A880-8270-4C97-96AC-07A646832742}" srcOrd="0" destOrd="0" presId="urn:microsoft.com/office/officeart/2005/8/layout/orgChart1"/>
    <dgm:cxn modelId="{157BD40C-1887-4570-8CFA-A34B07690746}" type="presParOf" srcId="{BA8786E8-48AC-4E15-B35D-36339BFB23F6}" destId="{8BE9269D-3D57-4CC0-9A25-0FBE38DE81A6}" srcOrd="1" destOrd="0" presId="urn:microsoft.com/office/officeart/2005/8/layout/orgChart1"/>
    <dgm:cxn modelId="{4A8AA842-52CC-40B6-AAA9-DC698F2D478D}" type="presParOf" srcId="{A7ED574F-4EFB-47F9-A35E-512850D27DE2}" destId="{FD9C7EB3-708D-4468-8A99-41329310F20C}" srcOrd="1" destOrd="0" presId="urn:microsoft.com/office/officeart/2005/8/layout/orgChart1"/>
    <dgm:cxn modelId="{CF078131-4FEC-4B03-A3DA-AAE4D4E6A4DE}" type="presParOf" srcId="{A7ED574F-4EFB-47F9-A35E-512850D27DE2}" destId="{3FAF6D45-CD1D-4FDE-A0E8-7A99DDB9D0F1}" srcOrd="2" destOrd="0" presId="urn:microsoft.com/office/officeart/2005/8/layout/orgChart1"/>
    <dgm:cxn modelId="{FAB4623D-ACE0-4F18-8534-D9C8772F8615}" type="presParOf" srcId="{C1948C4B-2980-4B71-B5F2-8CA3C68A4EAF}" destId="{530A16BB-3246-494F-BBAC-55CB42577671}" srcOrd="6" destOrd="0" presId="urn:microsoft.com/office/officeart/2005/8/layout/orgChart1"/>
    <dgm:cxn modelId="{BAE1EB48-3B51-4D5B-9434-079C687EDD44}" type="presParOf" srcId="{C1948C4B-2980-4B71-B5F2-8CA3C68A4EAF}" destId="{A21FA940-5BC6-4C44-944C-2F4B07C22146}" srcOrd="7" destOrd="0" presId="urn:microsoft.com/office/officeart/2005/8/layout/orgChart1"/>
    <dgm:cxn modelId="{886CBC1E-4F1A-4313-A88E-BA5A15FA15A3}" type="presParOf" srcId="{A21FA940-5BC6-4C44-944C-2F4B07C22146}" destId="{3F7E6AA0-4AC3-4F6B-B979-CF923B0CDDEA}" srcOrd="0" destOrd="0" presId="urn:microsoft.com/office/officeart/2005/8/layout/orgChart1"/>
    <dgm:cxn modelId="{12434661-90CA-4C2E-959B-882D7F56F7E5}" type="presParOf" srcId="{3F7E6AA0-4AC3-4F6B-B979-CF923B0CDDEA}" destId="{707B4AAA-B6F4-475B-BE9A-D4087BA0E3EF}" srcOrd="0" destOrd="0" presId="urn:microsoft.com/office/officeart/2005/8/layout/orgChart1"/>
    <dgm:cxn modelId="{B25F2FCF-DEF9-4859-B9D7-E9B6711A6344}" type="presParOf" srcId="{3F7E6AA0-4AC3-4F6B-B979-CF923B0CDDEA}" destId="{6BC424E7-445C-4172-8DC7-B01690EB8B86}" srcOrd="1" destOrd="0" presId="urn:microsoft.com/office/officeart/2005/8/layout/orgChart1"/>
    <dgm:cxn modelId="{661159BB-CE6E-4AEC-964B-9C86CB69DF91}" type="presParOf" srcId="{A21FA940-5BC6-4C44-944C-2F4B07C22146}" destId="{159D9C94-6F05-4358-8C26-065794E0D7EA}" srcOrd="1" destOrd="0" presId="urn:microsoft.com/office/officeart/2005/8/layout/orgChart1"/>
    <dgm:cxn modelId="{7F8D5097-A680-455E-98D8-EFDCA958CE00}" type="presParOf" srcId="{A21FA940-5BC6-4C44-944C-2F4B07C22146}" destId="{F8347083-EACB-4C6D-B949-47218F4C9476}" srcOrd="2" destOrd="0" presId="urn:microsoft.com/office/officeart/2005/8/layout/orgChart1"/>
    <dgm:cxn modelId="{18D42935-D441-4262-9F0B-13F640888F0A}" type="presParOf" srcId="{1016CE57-1DBA-4C7E-BAF5-D1ADCDA2B102}" destId="{D8950895-07A1-4286-9BF0-FD60F12B169F}" srcOrd="2" destOrd="0" presId="urn:microsoft.com/office/officeart/2005/8/layout/orgChar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0A16BB-3246-494F-BBAC-55CB42577671}">
      <dsp:nvSpPr>
        <dsp:cNvPr id="0" name=""/>
        <dsp:cNvSpPr/>
      </dsp:nvSpPr>
      <dsp:spPr>
        <a:xfrm>
          <a:off x="5353050" y="3135656"/>
          <a:ext cx="4192541" cy="485087"/>
        </a:xfrm>
        <a:custGeom>
          <a:avLst/>
          <a:gdLst/>
          <a:ahLst/>
          <a:cxnLst/>
          <a:rect l="0" t="0" r="0" b="0"/>
          <a:pathLst>
            <a:path>
              <a:moveTo>
                <a:pt x="0" y="0"/>
              </a:moveTo>
              <a:lnTo>
                <a:pt x="0" y="242543"/>
              </a:lnTo>
              <a:lnTo>
                <a:pt x="4192541" y="242543"/>
              </a:lnTo>
              <a:lnTo>
                <a:pt x="4192541" y="48508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A4C7EF-F187-4D26-B1C1-97DE2CC50B56}">
      <dsp:nvSpPr>
        <dsp:cNvPr id="0" name=""/>
        <dsp:cNvSpPr/>
      </dsp:nvSpPr>
      <dsp:spPr>
        <a:xfrm>
          <a:off x="5353050" y="3135656"/>
          <a:ext cx="1397513" cy="485087"/>
        </a:xfrm>
        <a:custGeom>
          <a:avLst/>
          <a:gdLst/>
          <a:ahLst/>
          <a:cxnLst/>
          <a:rect l="0" t="0" r="0" b="0"/>
          <a:pathLst>
            <a:path>
              <a:moveTo>
                <a:pt x="0" y="0"/>
              </a:moveTo>
              <a:lnTo>
                <a:pt x="0" y="242543"/>
              </a:lnTo>
              <a:lnTo>
                <a:pt x="1397513" y="242543"/>
              </a:lnTo>
              <a:lnTo>
                <a:pt x="1397513" y="48508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8D1BB3F-1215-4A90-BB62-28AC7E4997CF}">
      <dsp:nvSpPr>
        <dsp:cNvPr id="0" name=""/>
        <dsp:cNvSpPr/>
      </dsp:nvSpPr>
      <dsp:spPr>
        <a:xfrm>
          <a:off x="3955536" y="3135656"/>
          <a:ext cx="1397513" cy="485087"/>
        </a:xfrm>
        <a:custGeom>
          <a:avLst/>
          <a:gdLst/>
          <a:ahLst/>
          <a:cxnLst/>
          <a:rect l="0" t="0" r="0" b="0"/>
          <a:pathLst>
            <a:path>
              <a:moveTo>
                <a:pt x="1397513" y="0"/>
              </a:moveTo>
              <a:lnTo>
                <a:pt x="1397513" y="242543"/>
              </a:lnTo>
              <a:lnTo>
                <a:pt x="0" y="242543"/>
              </a:lnTo>
              <a:lnTo>
                <a:pt x="0" y="48508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304940-9AF3-4236-85FE-1EC162544E3E}">
      <dsp:nvSpPr>
        <dsp:cNvPr id="0" name=""/>
        <dsp:cNvSpPr/>
      </dsp:nvSpPr>
      <dsp:spPr>
        <a:xfrm>
          <a:off x="1160508" y="3135656"/>
          <a:ext cx="4192541" cy="485087"/>
        </a:xfrm>
        <a:custGeom>
          <a:avLst/>
          <a:gdLst/>
          <a:ahLst/>
          <a:cxnLst/>
          <a:rect l="0" t="0" r="0" b="0"/>
          <a:pathLst>
            <a:path>
              <a:moveTo>
                <a:pt x="4192541" y="0"/>
              </a:moveTo>
              <a:lnTo>
                <a:pt x="4192541" y="242543"/>
              </a:lnTo>
              <a:lnTo>
                <a:pt x="0" y="242543"/>
              </a:lnTo>
              <a:lnTo>
                <a:pt x="0" y="48508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AB84355-72BB-42F8-B7D1-AF18305E18D5}">
      <dsp:nvSpPr>
        <dsp:cNvPr id="0" name=""/>
        <dsp:cNvSpPr/>
      </dsp:nvSpPr>
      <dsp:spPr>
        <a:xfrm>
          <a:off x="4198079" y="1980686"/>
          <a:ext cx="2309940" cy="11549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n-US" sz="2600" kern="1200" dirty="0" smtClean="0"/>
            <a:t>Positive effects of physical activity</a:t>
          </a:r>
          <a:endParaRPr lang="en-US" sz="2600" kern="1200" dirty="0"/>
        </a:p>
      </dsp:txBody>
      <dsp:txXfrm>
        <a:off x="4198079" y="1980686"/>
        <a:ext cx="2309940" cy="1154970"/>
      </dsp:txXfrm>
    </dsp:sp>
    <dsp:sp modelId="{70DE57D5-BE30-436F-BC03-9B8F617C30E4}">
      <dsp:nvSpPr>
        <dsp:cNvPr id="0" name=""/>
        <dsp:cNvSpPr/>
      </dsp:nvSpPr>
      <dsp:spPr>
        <a:xfrm>
          <a:off x="5537" y="3620743"/>
          <a:ext cx="2309940" cy="11549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n-US" sz="2600" kern="1200" dirty="0" smtClean="0"/>
            <a:t>Molecular level</a:t>
          </a:r>
          <a:endParaRPr lang="en-US" sz="2600" kern="1200" dirty="0"/>
        </a:p>
      </dsp:txBody>
      <dsp:txXfrm>
        <a:off x="5537" y="3620743"/>
        <a:ext cx="2309940" cy="1154970"/>
      </dsp:txXfrm>
    </dsp:sp>
    <dsp:sp modelId="{ACA63143-971F-4CEA-A770-5370BEB96893}">
      <dsp:nvSpPr>
        <dsp:cNvPr id="0" name=""/>
        <dsp:cNvSpPr/>
      </dsp:nvSpPr>
      <dsp:spPr>
        <a:xfrm>
          <a:off x="2800565" y="3620743"/>
          <a:ext cx="2309940" cy="11549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n-US" sz="2600" kern="1200" dirty="0" smtClean="0"/>
            <a:t>Cellular level</a:t>
          </a:r>
          <a:endParaRPr lang="en-US" sz="2600" kern="1200" dirty="0"/>
        </a:p>
      </dsp:txBody>
      <dsp:txXfrm>
        <a:off x="2800565" y="3620743"/>
        <a:ext cx="2309940" cy="1154970"/>
      </dsp:txXfrm>
    </dsp:sp>
    <dsp:sp modelId="{96C4A880-8270-4C97-96AC-07A646832742}">
      <dsp:nvSpPr>
        <dsp:cNvPr id="0" name=""/>
        <dsp:cNvSpPr/>
      </dsp:nvSpPr>
      <dsp:spPr>
        <a:xfrm>
          <a:off x="5595593" y="3620743"/>
          <a:ext cx="2309940" cy="11549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n-US" sz="2600" kern="1200" dirty="0" smtClean="0"/>
            <a:t>Systems level</a:t>
          </a:r>
          <a:endParaRPr lang="en-US" sz="2600" kern="1200" dirty="0"/>
        </a:p>
      </dsp:txBody>
      <dsp:txXfrm>
        <a:off x="5595593" y="3620743"/>
        <a:ext cx="2309940" cy="1154970"/>
      </dsp:txXfrm>
    </dsp:sp>
    <dsp:sp modelId="{707B4AAA-B6F4-475B-BE9A-D4087BA0E3EF}">
      <dsp:nvSpPr>
        <dsp:cNvPr id="0" name=""/>
        <dsp:cNvSpPr/>
      </dsp:nvSpPr>
      <dsp:spPr>
        <a:xfrm>
          <a:off x="8390621" y="3620743"/>
          <a:ext cx="2309940" cy="11549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n-US" sz="2600" kern="1200" dirty="0" smtClean="0"/>
            <a:t>Behavioral level</a:t>
          </a:r>
          <a:endParaRPr lang="en-US" sz="2600" kern="1200" dirty="0"/>
        </a:p>
      </dsp:txBody>
      <dsp:txXfrm>
        <a:off x="8390621" y="3620743"/>
        <a:ext cx="2309940" cy="1154970"/>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42F9B2-4CD7-4F10-A56B-19E39B484C84}" type="datetimeFigureOut">
              <a:rPr lang="en-US" smtClean="0"/>
              <a:t>08-Oct-19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062085-849B-4224-8FD8-AE9701505690}" type="slidenum">
              <a:rPr lang="en-US" smtClean="0"/>
              <a:t>‹#›</a:t>
            </a:fld>
            <a:endParaRPr lang="en-US"/>
          </a:p>
        </p:txBody>
      </p:sp>
    </p:spTree>
    <p:extLst>
      <p:ext uri="{BB962C8B-B14F-4D97-AF65-F5344CB8AC3E}">
        <p14:creationId xmlns:p14="http://schemas.microsoft.com/office/powerpoint/2010/main" val="987039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frontiersin.org/articles/10.3389/fnhum.2014.00584/full#B6" TargetMode="External"/><Relationship Id="rId2" Type="http://schemas.openxmlformats.org/officeDocument/2006/relationships/slide" Target="../slides/slide55.xml"/><Relationship Id="rId1" Type="http://schemas.openxmlformats.org/officeDocument/2006/relationships/notesMaster" Target="../notesMasters/notesMaster1.xml"/><Relationship Id="rId6" Type="http://schemas.openxmlformats.org/officeDocument/2006/relationships/hyperlink" Target="https://www.frontiersin.org/articles/10.3389/fnhum.2014.00584/full#B53" TargetMode="External"/><Relationship Id="rId5" Type="http://schemas.openxmlformats.org/officeDocument/2006/relationships/hyperlink" Target="https://www.frontiersin.org/articles/10.3389/fnhum.2014.00584/full#B56" TargetMode="External"/><Relationship Id="rId4" Type="http://schemas.openxmlformats.org/officeDocument/2006/relationships/hyperlink" Target="https://www.frontiersin.org/articles/10.3389/fnhum.2014.00584/full#B7"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Relevant neural networks have been identified for component processes that might be involved in mathematics and reading performance. Research that examined the functional </a:t>
            </a:r>
            <a:r>
              <a:rPr lang="en-US" sz="1200" kern="1200" dirty="0" err="1" smtClean="0">
                <a:solidFill>
                  <a:schemeClr val="tx1"/>
                </a:solidFill>
                <a:effectLst/>
                <a:latin typeface="+mn-lt"/>
                <a:ea typeface="+mn-ea"/>
                <a:cs typeface="+mn-cs"/>
              </a:rPr>
              <a:t>neuroanatomy</a:t>
            </a:r>
            <a:r>
              <a:rPr lang="en-US" sz="1200" kern="1200" dirty="0" smtClean="0">
                <a:solidFill>
                  <a:schemeClr val="tx1"/>
                </a:solidFill>
                <a:effectLst/>
                <a:latin typeface="+mn-lt"/>
                <a:ea typeface="+mn-ea"/>
                <a:cs typeface="+mn-cs"/>
              </a:rPr>
              <a:t> of reading comprehension revealed an activation of the </a:t>
            </a:r>
            <a:r>
              <a:rPr lang="en-US" sz="1200" b="1" kern="1200" dirty="0" smtClean="0">
                <a:solidFill>
                  <a:schemeClr val="tx1"/>
                </a:solidFill>
                <a:effectLst/>
                <a:latin typeface="+mn-lt"/>
                <a:ea typeface="+mn-ea"/>
                <a:cs typeface="+mn-cs"/>
              </a:rPr>
              <a:t>prefrontal cortex </a:t>
            </a:r>
            <a:r>
              <a:rPr lang="en-US" sz="1200" kern="1200" dirty="0" smtClean="0">
                <a:solidFill>
                  <a:schemeClr val="tx1"/>
                </a:solidFill>
                <a:effectLst/>
                <a:latin typeface="+mn-lt"/>
                <a:ea typeface="+mn-ea"/>
                <a:cs typeface="+mn-cs"/>
              </a:rPr>
              <a:t>(PFC) and </a:t>
            </a:r>
            <a:r>
              <a:rPr lang="en-US" sz="1200" b="1" kern="1200" dirty="0" smtClean="0">
                <a:solidFill>
                  <a:schemeClr val="tx1"/>
                </a:solidFill>
                <a:effectLst/>
                <a:latin typeface="+mn-lt"/>
                <a:ea typeface="+mn-ea"/>
                <a:cs typeface="+mn-cs"/>
              </a:rPr>
              <a:t>parietal/posterior cingulate cortex (PCC).</a:t>
            </a:r>
            <a:r>
              <a:rPr lang="en-US" sz="1200" kern="1200" dirty="0" smtClean="0">
                <a:solidFill>
                  <a:schemeClr val="tx1"/>
                </a:solidFill>
                <a:effectLst/>
                <a:latin typeface="+mn-lt"/>
                <a:ea typeface="+mn-ea"/>
                <a:cs typeface="+mn-cs"/>
              </a:rPr>
              <a:t> Likewise, mathematical calculations and numerical magnitude processing have been linked to bilateral regions of the </a:t>
            </a:r>
            <a:r>
              <a:rPr lang="en-US" sz="1200" kern="1200" dirty="0" err="1" smtClean="0">
                <a:solidFill>
                  <a:schemeClr val="tx1"/>
                </a:solidFill>
                <a:effectLst/>
                <a:latin typeface="+mn-lt"/>
                <a:ea typeface="+mn-ea"/>
                <a:cs typeface="+mn-cs"/>
              </a:rPr>
              <a:t>intraparietal</a:t>
            </a:r>
            <a:r>
              <a:rPr lang="en-US" sz="1200" kern="1200" dirty="0" smtClean="0">
                <a:solidFill>
                  <a:schemeClr val="tx1"/>
                </a:solidFill>
                <a:effectLst/>
                <a:latin typeface="+mn-lt"/>
                <a:ea typeface="+mn-ea"/>
                <a:cs typeface="+mn-cs"/>
              </a:rPr>
              <a:t> sulcus in children and adults. However, children also recruit the right dorsolateral prefrontal cortex. Given that both mathematics and reading elicit activation in the </a:t>
            </a:r>
            <a:r>
              <a:rPr lang="en-US" sz="1200" kern="1200" dirty="0" err="1" smtClean="0">
                <a:solidFill>
                  <a:schemeClr val="tx1"/>
                </a:solidFill>
                <a:effectLst/>
                <a:latin typeface="+mn-lt"/>
                <a:ea typeface="+mn-ea"/>
                <a:cs typeface="+mn-cs"/>
              </a:rPr>
              <a:t>frontoparietal</a:t>
            </a:r>
            <a:r>
              <a:rPr lang="en-US" sz="1200" kern="1200" dirty="0" smtClean="0">
                <a:solidFill>
                  <a:schemeClr val="tx1"/>
                </a:solidFill>
                <a:effectLst/>
                <a:latin typeface="+mn-lt"/>
                <a:ea typeface="+mn-ea"/>
                <a:cs typeface="+mn-cs"/>
              </a:rPr>
              <a:t> network, there is a sound basis for examining these structures in relation to academic performance. </a:t>
            </a:r>
          </a:p>
          <a:p>
            <a:r>
              <a:rPr lang="en-US" sz="1200" kern="1200" dirty="0" smtClean="0">
                <a:solidFill>
                  <a:schemeClr val="tx1"/>
                </a:solidFill>
                <a:effectLst/>
                <a:latin typeface="+mn-lt"/>
                <a:ea typeface="+mn-ea"/>
                <a:cs typeface="+mn-cs"/>
              </a:rPr>
              <a:t>As fitness has also been related to the </a:t>
            </a:r>
            <a:r>
              <a:rPr lang="en-US" sz="1200" kern="1200" dirty="0" err="1" smtClean="0">
                <a:solidFill>
                  <a:schemeClr val="tx1"/>
                </a:solidFill>
                <a:effectLst/>
                <a:latin typeface="+mn-lt"/>
                <a:ea typeface="+mn-ea"/>
                <a:cs typeface="+mn-cs"/>
              </a:rPr>
              <a:t>frontoparietal</a:t>
            </a:r>
            <a:r>
              <a:rPr lang="en-US" sz="1200" kern="1200" dirty="0" smtClean="0">
                <a:solidFill>
                  <a:schemeClr val="tx1"/>
                </a:solidFill>
                <a:effectLst/>
                <a:latin typeface="+mn-lt"/>
                <a:ea typeface="+mn-ea"/>
                <a:cs typeface="+mn-cs"/>
              </a:rPr>
              <a:t> network, it would follow that children might derive benefits in school performance from increased participation in physical activity. </a:t>
            </a:r>
          </a:p>
        </p:txBody>
      </p:sp>
      <p:sp>
        <p:nvSpPr>
          <p:cNvPr id="4" name="Slide Number Placeholder 3"/>
          <p:cNvSpPr>
            <a:spLocks noGrp="1"/>
          </p:cNvSpPr>
          <p:nvPr>
            <p:ph type="sldNum" sz="quarter" idx="10"/>
          </p:nvPr>
        </p:nvSpPr>
        <p:spPr/>
        <p:txBody>
          <a:bodyPr/>
          <a:lstStyle/>
          <a:p>
            <a:fld id="{7A062085-849B-4224-8FD8-AE9701505690}" type="slidenum">
              <a:rPr lang="en-US" smtClean="0"/>
              <a:t>28</a:t>
            </a:fld>
            <a:endParaRPr lang="en-US"/>
          </a:p>
        </p:txBody>
      </p:sp>
    </p:spTree>
    <p:extLst>
      <p:ext uri="{BB962C8B-B14F-4D97-AF65-F5344CB8AC3E}">
        <p14:creationId xmlns:p14="http://schemas.microsoft.com/office/powerpoint/2010/main" val="2833193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Exercise influences brain vasculature. In particular, physical activity increases the proliferation of brain endothelial cells and angiogenesis throughout the brain [5]. The growth factors insulin-like growth factor (IGF) and vascular endothelial growth factor (VEGF) have an important role in the </a:t>
            </a:r>
            <a:r>
              <a:rPr lang="en-US" dirty="0" err="1" smtClean="0"/>
              <a:t>angiogenic</a:t>
            </a:r>
            <a:r>
              <a:rPr lang="en-US" dirty="0" smtClean="0"/>
              <a:t> and neurogenic effects of exercise on the brain. Running enhances hippocampal IGF gene expression [75] and increases serum levels of both IGF [75] and VEGF [76]. These factors also play an important part in hippocampal neurogenesis. Hippocampal gene transfer of VEGF [77] and peripheral infusion of IGF-1 enhanced neurogenesis [78]. Blockade of peripheral VEGF and IGF-1 inhibited the increase in neurogenesis observed with running</a:t>
            </a:r>
            <a:endParaRPr lang="en-US" dirty="0"/>
          </a:p>
        </p:txBody>
      </p:sp>
      <p:sp>
        <p:nvSpPr>
          <p:cNvPr id="4" name="Slide Number Placeholder 3"/>
          <p:cNvSpPr>
            <a:spLocks noGrp="1"/>
          </p:cNvSpPr>
          <p:nvPr>
            <p:ph type="sldNum" sz="quarter" idx="10"/>
          </p:nvPr>
        </p:nvSpPr>
        <p:spPr/>
        <p:txBody>
          <a:bodyPr/>
          <a:lstStyle/>
          <a:p>
            <a:fld id="{7A062085-849B-4224-8FD8-AE9701505690}" type="slidenum">
              <a:rPr lang="en-US" smtClean="0"/>
              <a:t>31</a:t>
            </a:fld>
            <a:endParaRPr lang="en-US"/>
          </a:p>
        </p:txBody>
      </p:sp>
    </p:spTree>
    <p:extLst>
      <p:ext uri="{BB962C8B-B14F-4D97-AF65-F5344CB8AC3E}">
        <p14:creationId xmlns:p14="http://schemas.microsoft.com/office/powerpoint/2010/main" val="1071973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Exercise influences brain vasculature. In particular, physical activity increases the proliferation of brain endothelial cells and angiogenesis throughout the brain [5]. The growth factors insulin-like growth factor (IGF) and vascular endothelial growth factor (VEGF) have an important role in the </a:t>
            </a:r>
            <a:r>
              <a:rPr lang="en-US" dirty="0" err="1" smtClean="0"/>
              <a:t>angiogenic</a:t>
            </a:r>
            <a:r>
              <a:rPr lang="en-US" dirty="0" smtClean="0"/>
              <a:t> and neurogenic effects of exercise on the brain. Running enhances hippocampal IGF gene expression [75] and increases serum levels of both IGF [75] and VEGF [76]. These factors also play an important part in hippocampal neurogenesis. Hippocampal gene transfer of VEGF [77] and peripheral infusion of IGF-1 enhanced neurogenesis [78]. Blockade of peripheral VEGF and IGF-1 inhibited the increase in neurogenesis observed with running</a:t>
            </a:r>
            <a:endParaRPr lang="en-US" dirty="0"/>
          </a:p>
        </p:txBody>
      </p:sp>
      <p:sp>
        <p:nvSpPr>
          <p:cNvPr id="4" name="Slide Number Placeholder 3"/>
          <p:cNvSpPr>
            <a:spLocks noGrp="1"/>
          </p:cNvSpPr>
          <p:nvPr>
            <p:ph type="sldNum" sz="quarter" idx="10"/>
          </p:nvPr>
        </p:nvSpPr>
        <p:spPr/>
        <p:txBody>
          <a:bodyPr/>
          <a:lstStyle/>
          <a:p>
            <a:fld id="{7A062085-849B-4224-8FD8-AE9701505690}" type="slidenum">
              <a:rPr lang="en-US" smtClean="0"/>
              <a:t>32</a:t>
            </a:fld>
            <a:endParaRPr lang="en-US"/>
          </a:p>
        </p:txBody>
      </p:sp>
    </p:spTree>
    <p:extLst>
      <p:ext uri="{BB962C8B-B14F-4D97-AF65-F5344CB8AC3E}">
        <p14:creationId xmlns:p14="http://schemas.microsoft.com/office/powerpoint/2010/main" val="756482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Effects of exercise on hippocampal brain-derived </a:t>
            </a:r>
            <a:r>
              <a:rPr lang="en-US" dirty="0" err="1" smtClean="0"/>
              <a:t>neurotrophic</a:t>
            </a:r>
            <a:r>
              <a:rPr lang="en-US" dirty="0" smtClean="0"/>
              <a:t> factor (BDNF) mRNA and protein levels. (a) In situ hybridization shows that expression of BDNF mRNA in the rat dentate </a:t>
            </a:r>
            <a:r>
              <a:rPr lang="en-US" dirty="0" err="1" smtClean="0"/>
              <a:t>gyrus</a:t>
            </a:r>
            <a:r>
              <a:rPr lang="en-US" dirty="0" smtClean="0"/>
              <a:t> (DG), </a:t>
            </a:r>
            <a:r>
              <a:rPr lang="en-US" dirty="0" err="1" smtClean="0"/>
              <a:t>hilus</a:t>
            </a:r>
            <a:r>
              <a:rPr lang="en-US" dirty="0" smtClean="0"/>
              <a:t>, CA1–CA3 regions and cortex is greater following exercise (seven days of voluntary wheel-running) than in sedentary animals (b). (c) ELISA quantification of hippocampal BDNF protein levels in the hippocampus in sedentary (SED) and exercising (EX) animals, after five days of wheel-running (*P &lt;0.05). (d) Rats and mice acclimate rapidly to the running wheel and progressively increase their extent of daily running, in some cases up to a startling 20 kilometers (∼12–13 miles) per night. BDNF protein levels correlate with running distance (average over 14 days running; R2 = 0.771)</a:t>
            </a:r>
            <a:endParaRPr lang="en-US" dirty="0"/>
          </a:p>
        </p:txBody>
      </p:sp>
      <p:sp>
        <p:nvSpPr>
          <p:cNvPr id="4" name="Slide Number Placeholder 3"/>
          <p:cNvSpPr>
            <a:spLocks noGrp="1"/>
          </p:cNvSpPr>
          <p:nvPr>
            <p:ph type="sldNum" sz="quarter" idx="10"/>
          </p:nvPr>
        </p:nvSpPr>
        <p:spPr/>
        <p:txBody>
          <a:bodyPr/>
          <a:lstStyle/>
          <a:p>
            <a:fld id="{7A062085-849B-4224-8FD8-AE9701505690}" type="slidenum">
              <a:rPr lang="en-US" smtClean="0"/>
              <a:t>33</a:t>
            </a:fld>
            <a:endParaRPr lang="en-US"/>
          </a:p>
        </p:txBody>
      </p:sp>
    </p:spTree>
    <p:extLst>
      <p:ext uri="{BB962C8B-B14F-4D97-AF65-F5344CB8AC3E}">
        <p14:creationId xmlns:p14="http://schemas.microsoft.com/office/powerpoint/2010/main" val="1241901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err="1" smtClean="0">
                <a:solidFill>
                  <a:schemeClr val="tx1"/>
                </a:solidFill>
                <a:effectLst/>
                <a:latin typeface="+mn-lt"/>
                <a:ea typeface="+mn-ea"/>
                <a:cs typeface="+mn-cs"/>
              </a:rPr>
              <a:t>Glutamatergic</a:t>
            </a:r>
            <a:r>
              <a:rPr lang="en-US" sz="1200" b="1" i="0" kern="1200" dirty="0" smtClean="0">
                <a:solidFill>
                  <a:schemeClr val="tx1"/>
                </a:solidFill>
                <a:effectLst/>
                <a:latin typeface="+mn-lt"/>
                <a:ea typeface="+mn-ea"/>
                <a:cs typeface="+mn-cs"/>
              </a:rPr>
              <a:t> neurons</a:t>
            </a:r>
            <a:r>
              <a:rPr lang="en-US" sz="1200" b="0" i="0" kern="1200" dirty="0" smtClean="0">
                <a:solidFill>
                  <a:schemeClr val="tx1"/>
                </a:solidFill>
                <a:effectLst/>
                <a:latin typeface="+mn-lt"/>
                <a:ea typeface="+mn-ea"/>
                <a:cs typeface="+mn-cs"/>
              </a:rPr>
              <a:t> produce </a:t>
            </a:r>
            <a:r>
              <a:rPr lang="en-US" sz="1200" b="1" i="0" kern="1200" dirty="0" smtClean="0">
                <a:solidFill>
                  <a:schemeClr val="tx1"/>
                </a:solidFill>
                <a:effectLst/>
                <a:latin typeface="+mn-lt"/>
                <a:ea typeface="+mn-ea"/>
                <a:cs typeface="+mn-cs"/>
              </a:rPr>
              <a:t>glutamate</a:t>
            </a:r>
            <a:r>
              <a:rPr lang="en-US" sz="1200" b="0" i="0" kern="1200" dirty="0" smtClean="0">
                <a:solidFill>
                  <a:schemeClr val="tx1"/>
                </a:solidFill>
                <a:effectLst/>
                <a:latin typeface="+mn-lt"/>
                <a:ea typeface="+mn-ea"/>
                <a:cs typeface="+mn-cs"/>
              </a:rPr>
              <a:t>, which is one of the most common excitatory neurotransmitters in the central nervous system (CNS). vGluT1. A </a:t>
            </a:r>
            <a:r>
              <a:rPr lang="en-US" sz="1200" b="1" i="0" kern="1200" dirty="0" smtClean="0">
                <a:solidFill>
                  <a:schemeClr val="tx1"/>
                </a:solidFill>
                <a:effectLst/>
                <a:latin typeface="+mn-lt"/>
                <a:ea typeface="+mn-ea"/>
                <a:cs typeface="+mn-cs"/>
              </a:rPr>
              <a:t>glutamate</a:t>
            </a:r>
            <a:r>
              <a:rPr lang="en-US" sz="1200" b="0" i="0" kern="1200" dirty="0" smtClean="0">
                <a:solidFill>
                  <a:schemeClr val="tx1"/>
                </a:solidFill>
                <a:effectLst/>
                <a:latin typeface="+mn-lt"/>
                <a:ea typeface="+mn-ea"/>
                <a:cs typeface="+mn-cs"/>
              </a:rPr>
              <a:t> transporter that transports cytoplasmic </a:t>
            </a:r>
            <a:r>
              <a:rPr lang="en-US" sz="1200" b="1" i="0" kern="1200" dirty="0" smtClean="0">
                <a:solidFill>
                  <a:schemeClr val="tx1"/>
                </a:solidFill>
                <a:effectLst/>
                <a:latin typeface="+mn-lt"/>
                <a:ea typeface="+mn-ea"/>
                <a:cs typeface="+mn-cs"/>
              </a:rPr>
              <a:t>glutamate</a:t>
            </a:r>
            <a:r>
              <a:rPr lang="en-US" sz="1200" b="0" i="0" kern="1200" dirty="0" smtClean="0">
                <a:solidFill>
                  <a:schemeClr val="tx1"/>
                </a:solidFill>
                <a:effectLst/>
                <a:latin typeface="+mn-lt"/>
                <a:ea typeface="+mn-ea"/>
                <a:cs typeface="+mn-cs"/>
              </a:rPr>
              <a:t> into vesicles.</a:t>
            </a:r>
            <a:endParaRPr lang="en-US" dirty="0"/>
          </a:p>
        </p:txBody>
      </p:sp>
      <p:sp>
        <p:nvSpPr>
          <p:cNvPr id="4" name="Slide Number Placeholder 3"/>
          <p:cNvSpPr>
            <a:spLocks noGrp="1"/>
          </p:cNvSpPr>
          <p:nvPr>
            <p:ph type="sldNum" sz="quarter" idx="10"/>
          </p:nvPr>
        </p:nvSpPr>
        <p:spPr/>
        <p:txBody>
          <a:bodyPr/>
          <a:lstStyle/>
          <a:p>
            <a:fld id="{7A062085-849B-4224-8FD8-AE9701505690}" type="slidenum">
              <a:rPr lang="en-US" smtClean="0"/>
              <a:t>34</a:t>
            </a:fld>
            <a:endParaRPr lang="en-US"/>
          </a:p>
        </p:txBody>
      </p:sp>
    </p:spTree>
    <p:extLst>
      <p:ext uri="{BB962C8B-B14F-4D97-AF65-F5344CB8AC3E}">
        <p14:creationId xmlns:p14="http://schemas.microsoft.com/office/powerpoint/2010/main" val="1463483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Fractional anisotropy (FA) is a scalar value between zero and one that describes the degree of anisotropy of a diffusion process. A value of zero means that diffusion is isotropic, i.e. it is unrestricted (or equally restricted) in all directions.</a:t>
            </a:r>
            <a:endParaRPr lang="en-US" dirty="0"/>
          </a:p>
        </p:txBody>
      </p:sp>
      <p:sp>
        <p:nvSpPr>
          <p:cNvPr id="4" name="Slide Number Placeholder 3"/>
          <p:cNvSpPr>
            <a:spLocks noGrp="1"/>
          </p:cNvSpPr>
          <p:nvPr>
            <p:ph type="sldNum" sz="quarter" idx="10"/>
          </p:nvPr>
        </p:nvSpPr>
        <p:spPr/>
        <p:txBody>
          <a:bodyPr/>
          <a:lstStyle/>
          <a:p>
            <a:fld id="{7A062085-849B-4224-8FD8-AE9701505690}" type="slidenum">
              <a:rPr lang="en-US" smtClean="0"/>
              <a:t>50</a:t>
            </a:fld>
            <a:endParaRPr lang="en-US"/>
          </a:p>
        </p:txBody>
      </p:sp>
    </p:spTree>
    <p:extLst>
      <p:ext uri="{BB962C8B-B14F-4D97-AF65-F5344CB8AC3E}">
        <p14:creationId xmlns:p14="http://schemas.microsoft.com/office/powerpoint/2010/main" val="3073849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Ovde</a:t>
            </a:r>
            <a:r>
              <a:rPr lang="en-US" dirty="0" smtClean="0"/>
              <a:t> </a:t>
            </a:r>
            <a:r>
              <a:rPr lang="en-US" dirty="0" err="1" smtClean="0"/>
              <a:t>mozemo</a:t>
            </a:r>
            <a:r>
              <a:rPr lang="en-US" dirty="0" smtClean="0"/>
              <a:t> </a:t>
            </a:r>
            <a:r>
              <a:rPr lang="en-US" dirty="0" err="1" smtClean="0"/>
              <a:t>pricati</a:t>
            </a:r>
            <a:r>
              <a:rPr lang="en-US" dirty="0" smtClean="0"/>
              <a:t> o </a:t>
            </a:r>
            <a:r>
              <a:rPr lang="en-US" dirty="0" err="1" smtClean="0"/>
              <a:t>nedostatku</a:t>
            </a:r>
            <a:r>
              <a:rPr lang="en-US" dirty="0" smtClean="0"/>
              <a:t> </a:t>
            </a:r>
            <a:r>
              <a:rPr lang="en-US" dirty="0" err="1" smtClean="0"/>
              <a:t>istrazivanja</a:t>
            </a:r>
            <a:r>
              <a:rPr lang="en-US" dirty="0" smtClean="0"/>
              <a:t> </a:t>
            </a:r>
            <a:r>
              <a:rPr lang="en-US" dirty="0" err="1" smtClean="0"/>
              <a:t>zbog</a:t>
            </a:r>
            <a:r>
              <a:rPr lang="en-US" dirty="0" smtClean="0"/>
              <a:t> toga </a:t>
            </a:r>
            <a:r>
              <a:rPr lang="en-US" dirty="0" err="1" smtClean="0"/>
              <a:t>sto</a:t>
            </a:r>
            <a:r>
              <a:rPr lang="en-US" dirty="0" smtClean="0"/>
              <a:t> u </a:t>
            </a:r>
            <a:r>
              <a:rPr lang="en-US" dirty="0" err="1" smtClean="0"/>
              <a:t>obzir</a:t>
            </a:r>
            <a:r>
              <a:rPr lang="en-US" dirty="0" smtClean="0"/>
              <a:t> ne </a:t>
            </a:r>
            <a:r>
              <a:rPr lang="en-US" dirty="0" err="1" smtClean="0"/>
              <a:t>uzima</a:t>
            </a:r>
            <a:r>
              <a:rPr lang="en-US" baseline="0" dirty="0" smtClean="0"/>
              <a:t> </a:t>
            </a:r>
            <a:r>
              <a:rPr lang="en-US" baseline="0" dirty="0" err="1" smtClean="0"/>
              <a:t>socijalni</a:t>
            </a:r>
            <a:r>
              <a:rPr lang="en-US" baseline="0" dirty="0" smtClean="0"/>
              <a:t> status </a:t>
            </a:r>
            <a:r>
              <a:rPr lang="en-US" baseline="0" dirty="0" err="1" smtClean="0"/>
              <a:t>ispitanik</a:t>
            </a:r>
            <a:r>
              <a:rPr lang="en-US" baseline="0" dirty="0" smtClean="0"/>
              <a:t> I </a:t>
            </a:r>
            <a:r>
              <a:rPr lang="en-US" baseline="0" dirty="0" err="1" smtClean="0"/>
              <a:t>nacin</a:t>
            </a:r>
            <a:r>
              <a:rPr lang="en-US" baseline="0" dirty="0" smtClean="0"/>
              <a:t> </a:t>
            </a:r>
            <a:r>
              <a:rPr lang="en-US" baseline="0" dirty="0" err="1" smtClean="0"/>
              <a:t>zivota</a:t>
            </a:r>
            <a:r>
              <a:rPr lang="en-US" baseline="0" dirty="0" smtClean="0"/>
              <a:t> </a:t>
            </a:r>
            <a:r>
              <a:rPr lang="en-US" baseline="0" dirty="0" err="1" smtClean="0"/>
              <a:t>koji</a:t>
            </a:r>
            <a:r>
              <a:rPr lang="en-US" baseline="0" dirty="0" smtClean="0"/>
              <a:t> </a:t>
            </a:r>
            <a:r>
              <a:rPr lang="en-US" baseline="0" dirty="0" err="1" smtClean="0"/>
              <a:t>takodje</a:t>
            </a:r>
            <a:r>
              <a:rPr lang="en-US" baseline="0" dirty="0" smtClean="0"/>
              <a:t> </a:t>
            </a:r>
            <a:r>
              <a:rPr lang="en-US" baseline="0" dirty="0" err="1" smtClean="0"/>
              <a:t>imaju</a:t>
            </a:r>
            <a:r>
              <a:rPr lang="en-US" baseline="0" dirty="0" smtClean="0"/>
              <a:t> </a:t>
            </a:r>
            <a:r>
              <a:rPr lang="en-US" baseline="0" dirty="0" err="1" smtClean="0"/>
              <a:t>znacajan</a:t>
            </a:r>
            <a:r>
              <a:rPr lang="en-US" baseline="0" dirty="0" smtClean="0"/>
              <a:t> </a:t>
            </a:r>
            <a:r>
              <a:rPr lang="en-US" baseline="0" dirty="0" err="1" smtClean="0"/>
              <a:t>uticaj</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7A062085-849B-4224-8FD8-AE9701505690}" type="slidenum">
              <a:rPr lang="en-US" smtClean="0"/>
              <a:t>51</a:t>
            </a:fld>
            <a:endParaRPr lang="en-US"/>
          </a:p>
        </p:txBody>
      </p:sp>
    </p:spTree>
    <p:extLst>
      <p:ext uri="{BB962C8B-B14F-4D97-AF65-F5344CB8AC3E}">
        <p14:creationId xmlns:p14="http://schemas.microsoft.com/office/powerpoint/2010/main" val="292325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062085-849B-4224-8FD8-AE9701505690}" type="slidenum">
              <a:rPr lang="en-US" smtClean="0"/>
              <a:t>52</a:t>
            </a:fld>
            <a:endParaRPr lang="en-US"/>
          </a:p>
        </p:txBody>
      </p:sp>
    </p:spTree>
    <p:extLst>
      <p:ext uri="{BB962C8B-B14F-4D97-AF65-F5344CB8AC3E}">
        <p14:creationId xmlns:p14="http://schemas.microsoft.com/office/powerpoint/2010/main" val="32782834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062085-849B-4224-8FD8-AE9701505690}" type="slidenum">
              <a:rPr lang="en-US" smtClean="0"/>
              <a:t>53</a:t>
            </a:fld>
            <a:endParaRPr lang="en-US"/>
          </a:p>
        </p:txBody>
      </p:sp>
    </p:spTree>
    <p:extLst>
      <p:ext uri="{BB962C8B-B14F-4D97-AF65-F5344CB8AC3E}">
        <p14:creationId xmlns:p14="http://schemas.microsoft.com/office/powerpoint/2010/main" val="4223164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We analyzed </a:t>
            </a:r>
            <a:r>
              <a:rPr lang="en-US" sz="1200" b="1" i="0" kern="1200" dirty="0" smtClean="0">
                <a:solidFill>
                  <a:schemeClr val="tx1"/>
                </a:solidFill>
                <a:effectLst/>
                <a:latin typeface="+mn-lt"/>
                <a:ea typeface="+mn-ea"/>
                <a:cs typeface="+mn-cs"/>
              </a:rPr>
              <a:t>fractional anisotropy </a:t>
            </a:r>
            <a:r>
              <a:rPr lang="en-US" sz="1200" b="0" i="0" kern="1200" dirty="0" smtClean="0">
                <a:solidFill>
                  <a:schemeClr val="tx1"/>
                </a:solidFill>
                <a:effectLst/>
                <a:latin typeface="+mn-lt"/>
                <a:ea typeface="+mn-ea"/>
                <a:cs typeface="+mn-cs"/>
              </a:rPr>
              <a:t>(FA), a general index of white matter microstructure, hypothesized to be higher in tightly bundled, structurally compact fibers with high integrity (</a:t>
            </a:r>
            <a:r>
              <a:rPr lang="en-US" sz="1200" b="0" i="0" u="none" strike="noStrike" kern="1200" dirty="0" err="1" smtClean="0">
                <a:solidFill>
                  <a:schemeClr val="tx1"/>
                </a:solidFill>
                <a:effectLst/>
                <a:latin typeface="+mn-lt"/>
                <a:ea typeface="+mn-ea"/>
                <a:cs typeface="+mn-cs"/>
                <a:hlinkClick r:id="rId3"/>
              </a:rPr>
              <a:t>Basser</a:t>
            </a:r>
            <a:r>
              <a:rPr lang="en-US" sz="1200" b="0" i="0" u="none" strike="noStrike" kern="1200" dirty="0" smtClean="0">
                <a:solidFill>
                  <a:schemeClr val="tx1"/>
                </a:solidFill>
                <a:effectLst/>
                <a:latin typeface="+mn-lt"/>
                <a:ea typeface="+mn-ea"/>
                <a:cs typeface="+mn-cs"/>
                <a:hlinkClick r:id="rId3"/>
              </a:rPr>
              <a:t>, 1995</a:t>
            </a:r>
            <a:r>
              <a:rPr lang="en-US" sz="1200" b="0"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4"/>
              </a:rPr>
              <a:t>Beaulieu, 2002</a:t>
            </a:r>
            <a:r>
              <a:rPr lang="en-US" sz="1200" b="0" i="0"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hlinkClick r:id="rId5"/>
              </a:rPr>
              <a:t>Sen</a:t>
            </a:r>
            <a:r>
              <a:rPr lang="en-US" sz="1200" b="0" i="0" u="none" strike="noStrike" kern="1200" dirty="0" smtClean="0">
                <a:solidFill>
                  <a:schemeClr val="tx1"/>
                </a:solidFill>
                <a:effectLst/>
                <a:latin typeface="+mn-lt"/>
                <a:ea typeface="+mn-ea"/>
                <a:cs typeface="+mn-cs"/>
                <a:hlinkClick r:id="rId5"/>
              </a:rPr>
              <a:t> and </a:t>
            </a:r>
            <a:r>
              <a:rPr lang="en-US" sz="1200" b="0" i="0" u="none" strike="noStrike" kern="1200" dirty="0" err="1" smtClean="0">
                <a:solidFill>
                  <a:schemeClr val="tx1"/>
                </a:solidFill>
                <a:effectLst/>
                <a:latin typeface="+mn-lt"/>
                <a:ea typeface="+mn-ea"/>
                <a:cs typeface="+mn-cs"/>
                <a:hlinkClick r:id="rId5"/>
              </a:rPr>
              <a:t>Basser</a:t>
            </a:r>
            <a:r>
              <a:rPr lang="en-US" sz="1200" b="0" i="0" u="none" strike="noStrike" kern="1200" dirty="0" smtClean="0">
                <a:solidFill>
                  <a:schemeClr val="tx1"/>
                </a:solidFill>
                <a:effectLst/>
                <a:latin typeface="+mn-lt"/>
                <a:ea typeface="+mn-ea"/>
                <a:cs typeface="+mn-cs"/>
                <a:hlinkClick r:id="rId5"/>
              </a:rPr>
              <a:t>, 2005</a:t>
            </a:r>
            <a:r>
              <a:rPr lang="en-US" sz="1200" b="0" i="0"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hlinkClick r:id="rId6"/>
              </a:rPr>
              <a:t>Rykhlevskaia</a:t>
            </a:r>
            <a:r>
              <a:rPr lang="en-US" sz="1200" b="0" i="0" u="none" strike="noStrike" kern="1200" dirty="0" smtClean="0">
                <a:solidFill>
                  <a:schemeClr val="tx1"/>
                </a:solidFill>
                <a:effectLst/>
                <a:latin typeface="+mn-lt"/>
                <a:ea typeface="+mn-ea"/>
                <a:cs typeface="+mn-cs"/>
                <a:hlinkClick r:id="rId6"/>
              </a:rPr>
              <a:t> et al., 2008</a:t>
            </a:r>
            <a:r>
              <a:rPr lang="en-US" sz="1200" b="0" i="0" kern="1200" dirty="0" smtClean="0">
                <a:solidFill>
                  <a:schemeClr val="tx1"/>
                </a:solidFill>
                <a:effectLst/>
                <a:latin typeface="+mn-lt"/>
                <a:ea typeface="+mn-ea"/>
                <a:cs typeface="+mn-cs"/>
              </a:rPr>
              <a:t>). We also explored specific patterns of diffusivity [</a:t>
            </a:r>
            <a:r>
              <a:rPr lang="en-US" sz="1200" b="1" i="0" kern="1200" dirty="0" smtClean="0">
                <a:solidFill>
                  <a:schemeClr val="tx1"/>
                </a:solidFill>
                <a:effectLst/>
                <a:latin typeface="+mn-lt"/>
                <a:ea typeface="+mn-ea"/>
                <a:cs typeface="+mn-cs"/>
              </a:rPr>
              <a:t>radial diffusivity </a:t>
            </a:r>
            <a:r>
              <a:rPr lang="en-US" sz="1200" b="0" i="0" kern="1200" dirty="0" smtClean="0">
                <a:solidFill>
                  <a:schemeClr val="tx1"/>
                </a:solidFill>
                <a:effectLst/>
                <a:latin typeface="+mn-lt"/>
                <a:ea typeface="+mn-ea"/>
                <a:cs typeface="+mn-cs"/>
              </a:rPr>
              <a:t>(RD) and </a:t>
            </a:r>
            <a:r>
              <a:rPr lang="en-US" sz="1200" b="1" i="0" kern="1200" dirty="0" smtClean="0">
                <a:solidFill>
                  <a:schemeClr val="tx1"/>
                </a:solidFill>
                <a:effectLst/>
                <a:latin typeface="+mn-lt"/>
                <a:ea typeface="+mn-ea"/>
                <a:cs typeface="+mn-cs"/>
              </a:rPr>
              <a:t>axial diffusivity </a:t>
            </a:r>
            <a:r>
              <a:rPr lang="en-US" sz="1200" b="0" i="0" kern="1200" dirty="0" smtClean="0">
                <a:solidFill>
                  <a:schemeClr val="tx1"/>
                </a:solidFill>
                <a:effectLst/>
                <a:latin typeface="+mn-lt"/>
                <a:ea typeface="+mn-ea"/>
                <a:cs typeface="+mn-cs"/>
              </a:rPr>
              <a:t>(AD)], hypothesized to reflect potential biological properties of white matter microstructure</a:t>
            </a:r>
            <a:endParaRPr lang="en-US" dirty="0"/>
          </a:p>
        </p:txBody>
      </p:sp>
      <p:sp>
        <p:nvSpPr>
          <p:cNvPr id="4" name="Slide Number Placeholder 3"/>
          <p:cNvSpPr>
            <a:spLocks noGrp="1"/>
          </p:cNvSpPr>
          <p:nvPr>
            <p:ph type="sldNum" sz="quarter" idx="10"/>
          </p:nvPr>
        </p:nvSpPr>
        <p:spPr/>
        <p:txBody>
          <a:bodyPr/>
          <a:lstStyle/>
          <a:p>
            <a:fld id="{7A062085-849B-4224-8FD8-AE9701505690}" type="slidenum">
              <a:rPr lang="en-US" smtClean="0"/>
              <a:t>55</a:t>
            </a:fld>
            <a:endParaRPr lang="en-US"/>
          </a:p>
        </p:txBody>
      </p:sp>
    </p:spTree>
    <p:extLst>
      <p:ext uri="{BB962C8B-B14F-4D97-AF65-F5344CB8AC3E}">
        <p14:creationId xmlns:p14="http://schemas.microsoft.com/office/powerpoint/2010/main" val="1238964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Diffusivity values of </a:t>
            </a:r>
            <a:r>
              <a:rPr lang="en-US" sz="1200" b="0" i="0" kern="1200" dirty="0" err="1" smtClean="0">
                <a:solidFill>
                  <a:schemeClr val="tx1"/>
                </a:solidFill>
                <a:effectLst/>
                <a:latin typeface="+mn-lt"/>
                <a:ea typeface="+mn-ea"/>
                <a:cs typeface="+mn-cs"/>
              </a:rPr>
              <a:t>uncinate</a:t>
            </a:r>
            <a:r>
              <a:rPr lang="en-US" sz="1200" b="0" i="0" kern="1200" dirty="0" smtClean="0">
                <a:solidFill>
                  <a:schemeClr val="tx1"/>
                </a:solidFill>
                <a:effectLst/>
                <a:latin typeface="+mn-lt"/>
                <a:ea typeface="+mn-ea"/>
                <a:cs typeface="+mn-cs"/>
              </a:rPr>
              <a:t> fasciculus at baseline and post-test. The bar graphs show mean diffusivity values for each group (gray and dark gray bars) and standard error bars with individual data points (black dots) overlaid. The left panel shows that the two groups did not significantly differ in left or right </a:t>
            </a:r>
            <a:r>
              <a:rPr lang="en-US" sz="1200" b="0" i="0" kern="1200" dirty="0" err="1" smtClean="0">
                <a:solidFill>
                  <a:schemeClr val="tx1"/>
                </a:solidFill>
                <a:effectLst/>
                <a:latin typeface="+mn-lt"/>
                <a:ea typeface="+mn-ea"/>
                <a:cs typeface="+mn-cs"/>
              </a:rPr>
              <a:t>uncinate</a:t>
            </a:r>
            <a:r>
              <a:rPr lang="en-US" sz="1200" b="0" i="0" kern="1200" dirty="0" smtClean="0">
                <a:solidFill>
                  <a:schemeClr val="tx1"/>
                </a:solidFill>
                <a:effectLst/>
                <a:latin typeface="+mn-lt"/>
                <a:ea typeface="+mn-ea"/>
                <a:cs typeface="+mn-cs"/>
              </a:rPr>
              <a:t> fasciculus white matter integrity (FA and RD) at baseline. The right panel illustrates the increase from baseline to post-test in white matter integrity (increased FA and decreased RD) in the exercise group as compared to the control group. The black brackets with asterisks indicate a significant </a:t>
            </a:r>
            <a:r>
              <a:rPr lang="en-US" sz="1200" b="0" i="1" kern="1200" dirty="0" smtClean="0">
                <a:solidFill>
                  <a:schemeClr val="tx1"/>
                </a:solidFill>
                <a:effectLst/>
                <a:latin typeface="+mn-lt"/>
                <a:ea typeface="+mn-ea"/>
                <a:cs typeface="+mn-cs"/>
              </a:rPr>
              <a:t>t</a:t>
            </a:r>
            <a:r>
              <a:rPr lang="en-US" sz="1200" b="0" i="0" kern="1200" dirty="0" smtClean="0">
                <a:solidFill>
                  <a:schemeClr val="tx1"/>
                </a:solidFill>
                <a:effectLst/>
                <a:latin typeface="+mn-lt"/>
                <a:ea typeface="+mn-ea"/>
                <a:cs typeface="+mn-cs"/>
              </a:rPr>
              <a:t> test at alpha = .05 (controlled for race and gender).</a:t>
            </a:r>
            <a:endParaRPr lang="en-US" dirty="0"/>
          </a:p>
        </p:txBody>
      </p:sp>
      <p:sp>
        <p:nvSpPr>
          <p:cNvPr id="4" name="Slide Number Placeholder 3"/>
          <p:cNvSpPr>
            <a:spLocks noGrp="1"/>
          </p:cNvSpPr>
          <p:nvPr>
            <p:ph type="sldNum" sz="quarter" idx="10"/>
          </p:nvPr>
        </p:nvSpPr>
        <p:spPr/>
        <p:txBody>
          <a:bodyPr/>
          <a:lstStyle/>
          <a:p>
            <a:fld id="{7A062085-849B-4224-8FD8-AE9701505690}" type="slidenum">
              <a:rPr lang="en-US" smtClean="0"/>
              <a:t>62</a:t>
            </a:fld>
            <a:endParaRPr lang="en-US"/>
          </a:p>
        </p:txBody>
      </p:sp>
    </p:spTree>
    <p:extLst>
      <p:ext uri="{BB962C8B-B14F-4D97-AF65-F5344CB8AC3E}">
        <p14:creationId xmlns:p14="http://schemas.microsoft.com/office/powerpoint/2010/main" val="33706089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Smanjenje</a:t>
            </a:r>
            <a:r>
              <a:rPr lang="en-US" dirty="0" smtClean="0"/>
              <a:t> </a:t>
            </a:r>
            <a:r>
              <a:rPr lang="en-US" dirty="0" err="1" smtClean="0"/>
              <a:t>alfa</a:t>
            </a:r>
            <a:r>
              <a:rPr lang="en-US" dirty="0" smtClean="0"/>
              <a:t> </a:t>
            </a:r>
            <a:r>
              <a:rPr lang="en-US" dirty="0" err="1" smtClean="0"/>
              <a:t>talasa</a:t>
            </a:r>
            <a:r>
              <a:rPr lang="en-US" dirty="0" smtClean="0"/>
              <a:t> </a:t>
            </a:r>
            <a:r>
              <a:rPr lang="en-US" dirty="0" err="1" smtClean="0"/>
              <a:t>kod</a:t>
            </a:r>
            <a:r>
              <a:rPr lang="en-US" dirty="0" smtClean="0"/>
              <a:t> </a:t>
            </a:r>
            <a:r>
              <a:rPr lang="en-US" dirty="0" err="1" smtClean="0"/>
              <a:t>visokointenzivnih</a:t>
            </a:r>
            <a:r>
              <a:rPr lang="en-US" baseline="0" dirty="0" smtClean="0"/>
              <a:t> </a:t>
            </a:r>
            <a:r>
              <a:rPr lang="en-US" baseline="0" dirty="0" err="1" smtClean="0"/>
              <a:t>aktivnosti</a:t>
            </a:r>
            <a:r>
              <a:rPr lang="en-US" baseline="0" dirty="0" smtClean="0"/>
              <a:t> </a:t>
            </a:r>
            <a:r>
              <a:rPr lang="en-US" baseline="0" dirty="0" err="1" smtClean="0"/>
              <a:t>nastaje</a:t>
            </a:r>
            <a:r>
              <a:rPr lang="en-US" baseline="0" dirty="0" smtClean="0"/>
              <a:t> </a:t>
            </a:r>
            <a:r>
              <a:rPr lang="en-US" baseline="0" dirty="0" err="1" smtClean="0"/>
              <a:t>zbog</a:t>
            </a:r>
            <a:r>
              <a:rPr lang="en-US" baseline="0" dirty="0" smtClean="0"/>
              <a:t> </a:t>
            </a:r>
            <a:r>
              <a:rPr lang="en-US" baseline="0" dirty="0" err="1" smtClean="0"/>
              <a:t>vrlo</a:t>
            </a:r>
            <a:r>
              <a:rPr lang="en-US" baseline="0" dirty="0" smtClean="0"/>
              <a:t> </a:t>
            </a:r>
            <a:r>
              <a:rPr lang="en-US" baseline="0" dirty="0" err="1" smtClean="0"/>
              <a:t>napornog</a:t>
            </a:r>
            <a:r>
              <a:rPr lang="en-US" baseline="0" dirty="0" smtClean="0"/>
              <a:t> </a:t>
            </a:r>
            <a:r>
              <a:rPr lang="en-US" baseline="0" dirty="0" err="1" smtClean="0"/>
              <a:t>intenziteta</a:t>
            </a:r>
            <a:r>
              <a:rPr lang="en-US" baseline="0" dirty="0" smtClean="0"/>
              <a:t> </a:t>
            </a:r>
            <a:r>
              <a:rPr lang="en-US" baseline="0" dirty="0" err="1" smtClean="0"/>
              <a:t>koji</a:t>
            </a:r>
            <a:r>
              <a:rPr lang="en-US" baseline="0" dirty="0" smtClean="0"/>
              <a:t> je </a:t>
            </a:r>
            <a:r>
              <a:rPr lang="en-US" baseline="0" dirty="0" err="1" smtClean="0"/>
              <a:t>ispitaniku</a:t>
            </a:r>
            <a:r>
              <a:rPr lang="en-US" baseline="0" dirty="0" smtClean="0"/>
              <a:t> NEPRIJATAN </a:t>
            </a:r>
            <a:r>
              <a:rPr lang="en-US" baseline="0" dirty="0" err="1" smtClean="0"/>
              <a:t>i</a:t>
            </a:r>
            <a:r>
              <a:rPr lang="en-US" baseline="0" dirty="0" smtClean="0"/>
              <a:t> </a:t>
            </a:r>
            <a:r>
              <a:rPr lang="en-US" baseline="0" dirty="0" err="1" smtClean="0"/>
              <a:t>ulazi</a:t>
            </a:r>
            <a:r>
              <a:rPr lang="en-US" baseline="0" dirty="0" smtClean="0"/>
              <a:t> u </a:t>
            </a:r>
            <a:r>
              <a:rPr lang="en-US" baseline="0" dirty="0" err="1" smtClean="0"/>
              <a:t>stanje</a:t>
            </a:r>
            <a:r>
              <a:rPr lang="en-US" baseline="0" dirty="0" smtClean="0"/>
              <a:t> </a:t>
            </a:r>
            <a:r>
              <a:rPr lang="en-US" baseline="0" dirty="0" err="1" smtClean="0"/>
              <a:t>neprijatnosti</a:t>
            </a:r>
            <a:r>
              <a:rPr lang="en-US" baseline="0" dirty="0" smtClean="0"/>
              <a:t>.</a:t>
            </a:r>
          </a:p>
          <a:p>
            <a:endParaRPr lang="en-US" baseline="0" dirty="0" smtClean="0"/>
          </a:p>
          <a:p>
            <a:r>
              <a:rPr lang="en-US" baseline="0" dirty="0" smtClean="0"/>
              <a:t>Arm crank I </a:t>
            </a:r>
            <a:r>
              <a:rPr lang="en-US" baseline="0" dirty="0" err="1" smtClean="0"/>
              <a:t>Izokinetik</a:t>
            </a:r>
            <a:r>
              <a:rPr lang="en-US" baseline="0" dirty="0" smtClean="0"/>
              <a:t> </a:t>
            </a:r>
            <a:r>
              <a:rPr lang="en-US" baseline="0" dirty="0" err="1" smtClean="0"/>
              <a:t>na</a:t>
            </a:r>
            <a:r>
              <a:rPr lang="en-US" baseline="0" dirty="0" smtClean="0"/>
              <a:t> 80% </a:t>
            </a:r>
            <a:r>
              <a:rPr lang="en-US" baseline="0" dirty="0" err="1" smtClean="0"/>
              <a:t>nove</a:t>
            </a:r>
            <a:r>
              <a:rPr lang="en-US" baseline="0" dirty="0" smtClean="0"/>
              <a:t> </a:t>
            </a:r>
            <a:r>
              <a:rPr lang="en-US" baseline="0" dirty="0" err="1" smtClean="0"/>
              <a:t>aktivnosti</a:t>
            </a:r>
            <a:r>
              <a:rPr lang="en-US" baseline="0" dirty="0" smtClean="0"/>
              <a:t> </a:t>
            </a:r>
            <a:r>
              <a:rPr lang="en-US" baseline="0" dirty="0" err="1" smtClean="0"/>
              <a:t>izazivaju</a:t>
            </a:r>
            <a:r>
              <a:rPr lang="en-US" baseline="0" dirty="0" smtClean="0"/>
              <a:t> </a:t>
            </a:r>
            <a:r>
              <a:rPr lang="en-US" baseline="0" dirty="0" err="1" smtClean="0"/>
              <a:t>pozitivan</a:t>
            </a:r>
            <a:r>
              <a:rPr lang="en-US" baseline="0" dirty="0" smtClean="0"/>
              <a:t> </a:t>
            </a:r>
            <a:r>
              <a:rPr lang="en-US" baseline="0" dirty="0" err="1" smtClean="0"/>
              <a:t>podsticaj</a:t>
            </a:r>
            <a:r>
              <a:rPr lang="en-US" baseline="0" dirty="0" smtClean="0"/>
              <a:t> </a:t>
            </a:r>
            <a:r>
              <a:rPr lang="en-US" baseline="0" dirty="0" err="1" smtClean="0"/>
              <a:t>resavanja</a:t>
            </a:r>
            <a:r>
              <a:rPr lang="en-US" baseline="0" dirty="0" smtClean="0"/>
              <a:t> </a:t>
            </a:r>
            <a:r>
              <a:rPr lang="en-US" baseline="0" dirty="0" err="1" smtClean="0"/>
              <a:t>zadatka</a:t>
            </a:r>
            <a:r>
              <a:rPr lang="en-US" baseline="0" dirty="0" smtClean="0"/>
              <a:t> I </a:t>
            </a:r>
            <a:endParaRPr lang="en-US" dirty="0"/>
          </a:p>
        </p:txBody>
      </p:sp>
      <p:sp>
        <p:nvSpPr>
          <p:cNvPr id="4" name="Slide Number Placeholder 3"/>
          <p:cNvSpPr>
            <a:spLocks noGrp="1"/>
          </p:cNvSpPr>
          <p:nvPr>
            <p:ph type="sldNum" sz="quarter" idx="10"/>
          </p:nvPr>
        </p:nvSpPr>
        <p:spPr/>
        <p:txBody>
          <a:bodyPr/>
          <a:lstStyle/>
          <a:p>
            <a:fld id="{7A062085-849B-4224-8FD8-AE9701505690}" type="slidenum">
              <a:rPr lang="en-US" smtClean="0"/>
              <a:t>85</a:t>
            </a:fld>
            <a:endParaRPr lang="en-US"/>
          </a:p>
        </p:txBody>
      </p:sp>
    </p:spTree>
    <p:extLst>
      <p:ext uri="{BB962C8B-B14F-4D97-AF65-F5344CB8AC3E}">
        <p14:creationId xmlns:p14="http://schemas.microsoft.com/office/powerpoint/2010/main" val="3138622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A5C8DAB-8946-490E-8DE9-B97FB77D3FDB}" type="datetimeFigureOut">
              <a:rPr lang="en-US" smtClean="0"/>
              <a:t>08-Oct-19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3866CF-23F9-4409-8791-1E08C5421F41}" type="slidenum">
              <a:rPr lang="en-US" smtClean="0"/>
              <a:t>‹#›</a:t>
            </a:fld>
            <a:endParaRPr lang="en-US"/>
          </a:p>
        </p:txBody>
      </p:sp>
    </p:spTree>
    <p:extLst>
      <p:ext uri="{BB962C8B-B14F-4D97-AF65-F5344CB8AC3E}">
        <p14:creationId xmlns:p14="http://schemas.microsoft.com/office/powerpoint/2010/main" val="2267571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5C8DAB-8946-490E-8DE9-B97FB77D3FDB}" type="datetimeFigureOut">
              <a:rPr lang="en-US" smtClean="0"/>
              <a:t>08-Oct-19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3866CF-23F9-4409-8791-1E08C5421F41}" type="slidenum">
              <a:rPr lang="en-US" smtClean="0"/>
              <a:t>‹#›</a:t>
            </a:fld>
            <a:endParaRPr lang="en-US"/>
          </a:p>
        </p:txBody>
      </p:sp>
    </p:spTree>
    <p:extLst>
      <p:ext uri="{BB962C8B-B14F-4D97-AF65-F5344CB8AC3E}">
        <p14:creationId xmlns:p14="http://schemas.microsoft.com/office/powerpoint/2010/main" val="1575771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5C8DAB-8946-490E-8DE9-B97FB77D3FDB}" type="datetimeFigureOut">
              <a:rPr lang="en-US" smtClean="0"/>
              <a:t>08-Oct-19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3866CF-23F9-4409-8791-1E08C5421F41}" type="slidenum">
              <a:rPr lang="en-US" smtClean="0"/>
              <a:t>‹#›</a:t>
            </a:fld>
            <a:endParaRPr lang="en-US"/>
          </a:p>
        </p:txBody>
      </p:sp>
    </p:spTree>
    <p:extLst>
      <p:ext uri="{BB962C8B-B14F-4D97-AF65-F5344CB8AC3E}">
        <p14:creationId xmlns:p14="http://schemas.microsoft.com/office/powerpoint/2010/main" val="965313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A5C8DAB-8946-490E-8DE9-B97FB77D3FDB}" type="datetimeFigureOut">
              <a:rPr lang="en-US" smtClean="0"/>
              <a:t>08-Oct-19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3866CF-23F9-4409-8791-1E08C5421F41}" type="slidenum">
              <a:rPr lang="en-US" smtClean="0"/>
              <a:t>‹#›</a:t>
            </a:fld>
            <a:endParaRPr lang="en-US"/>
          </a:p>
        </p:txBody>
      </p:sp>
    </p:spTree>
    <p:extLst>
      <p:ext uri="{BB962C8B-B14F-4D97-AF65-F5344CB8AC3E}">
        <p14:creationId xmlns:p14="http://schemas.microsoft.com/office/powerpoint/2010/main" val="1837804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A5C8DAB-8946-490E-8DE9-B97FB77D3FDB}" type="datetimeFigureOut">
              <a:rPr lang="en-US" smtClean="0"/>
              <a:t>08-Oct-19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3866CF-23F9-4409-8791-1E08C5421F41}" type="slidenum">
              <a:rPr lang="en-US" smtClean="0"/>
              <a:t>‹#›</a:t>
            </a:fld>
            <a:endParaRPr lang="en-US"/>
          </a:p>
        </p:txBody>
      </p:sp>
    </p:spTree>
    <p:extLst>
      <p:ext uri="{BB962C8B-B14F-4D97-AF65-F5344CB8AC3E}">
        <p14:creationId xmlns:p14="http://schemas.microsoft.com/office/powerpoint/2010/main" val="3131047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5C8DAB-8946-490E-8DE9-B97FB77D3FDB}" type="datetimeFigureOut">
              <a:rPr lang="en-US" smtClean="0"/>
              <a:t>08-Oct-19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3866CF-23F9-4409-8791-1E08C5421F41}" type="slidenum">
              <a:rPr lang="en-US" smtClean="0"/>
              <a:t>‹#›</a:t>
            </a:fld>
            <a:endParaRPr lang="en-US"/>
          </a:p>
        </p:txBody>
      </p:sp>
    </p:spTree>
    <p:extLst>
      <p:ext uri="{BB962C8B-B14F-4D97-AF65-F5344CB8AC3E}">
        <p14:creationId xmlns:p14="http://schemas.microsoft.com/office/powerpoint/2010/main" val="2642258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5C8DAB-8946-490E-8DE9-B97FB77D3FDB}" type="datetimeFigureOut">
              <a:rPr lang="en-US" smtClean="0"/>
              <a:t>08-Oct-19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3866CF-23F9-4409-8791-1E08C5421F41}" type="slidenum">
              <a:rPr lang="en-US" smtClean="0"/>
              <a:t>‹#›</a:t>
            </a:fld>
            <a:endParaRPr lang="en-US"/>
          </a:p>
        </p:txBody>
      </p:sp>
    </p:spTree>
    <p:extLst>
      <p:ext uri="{BB962C8B-B14F-4D97-AF65-F5344CB8AC3E}">
        <p14:creationId xmlns:p14="http://schemas.microsoft.com/office/powerpoint/2010/main" val="120935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5C8DAB-8946-490E-8DE9-B97FB77D3FDB}" type="datetimeFigureOut">
              <a:rPr lang="en-US" smtClean="0"/>
              <a:t>08-Oct-19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3866CF-23F9-4409-8791-1E08C5421F41}" type="slidenum">
              <a:rPr lang="en-US" smtClean="0"/>
              <a:t>‹#›</a:t>
            </a:fld>
            <a:endParaRPr lang="en-US"/>
          </a:p>
        </p:txBody>
      </p:sp>
    </p:spTree>
    <p:extLst>
      <p:ext uri="{BB962C8B-B14F-4D97-AF65-F5344CB8AC3E}">
        <p14:creationId xmlns:p14="http://schemas.microsoft.com/office/powerpoint/2010/main" val="2368760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5C8DAB-8946-490E-8DE9-B97FB77D3FDB}" type="datetimeFigureOut">
              <a:rPr lang="en-US" smtClean="0"/>
              <a:t>08-Oct-19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3866CF-23F9-4409-8791-1E08C5421F41}" type="slidenum">
              <a:rPr lang="en-US" smtClean="0"/>
              <a:t>‹#›</a:t>
            </a:fld>
            <a:endParaRPr lang="en-US"/>
          </a:p>
        </p:txBody>
      </p:sp>
    </p:spTree>
    <p:extLst>
      <p:ext uri="{BB962C8B-B14F-4D97-AF65-F5344CB8AC3E}">
        <p14:creationId xmlns:p14="http://schemas.microsoft.com/office/powerpoint/2010/main" val="2526869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5C8DAB-8946-490E-8DE9-B97FB77D3FDB}" type="datetimeFigureOut">
              <a:rPr lang="en-US" smtClean="0"/>
              <a:t>08-Oct-19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3866CF-23F9-4409-8791-1E08C5421F41}" type="slidenum">
              <a:rPr lang="en-US" smtClean="0"/>
              <a:t>‹#›</a:t>
            </a:fld>
            <a:endParaRPr lang="en-US"/>
          </a:p>
        </p:txBody>
      </p:sp>
    </p:spTree>
    <p:extLst>
      <p:ext uri="{BB962C8B-B14F-4D97-AF65-F5344CB8AC3E}">
        <p14:creationId xmlns:p14="http://schemas.microsoft.com/office/powerpoint/2010/main" val="4041151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5C8DAB-8946-490E-8DE9-B97FB77D3FDB}" type="datetimeFigureOut">
              <a:rPr lang="en-US" smtClean="0"/>
              <a:t>08-Oct-19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3866CF-23F9-4409-8791-1E08C5421F41}" type="slidenum">
              <a:rPr lang="en-US" smtClean="0"/>
              <a:t>‹#›</a:t>
            </a:fld>
            <a:endParaRPr lang="en-US"/>
          </a:p>
        </p:txBody>
      </p:sp>
    </p:spTree>
    <p:extLst>
      <p:ext uri="{BB962C8B-B14F-4D97-AF65-F5344CB8AC3E}">
        <p14:creationId xmlns:p14="http://schemas.microsoft.com/office/powerpoint/2010/main" val="1130284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5C8DAB-8946-490E-8DE9-B97FB77D3FDB}" type="datetimeFigureOut">
              <a:rPr lang="en-US" smtClean="0"/>
              <a:t>08-Oct-19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3866CF-23F9-4409-8791-1E08C5421F41}" type="slidenum">
              <a:rPr lang="en-US" smtClean="0"/>
              <a:t>‹#›</a:t>
            </a:fld>
            <a:endParaRPr lang="en-US"/>
          </a:p>
        </p:txBody>
      </p:sp>
    </p:spTree>
    <p:extLst>
      <p:ext uri="{BB962C8B-B14F-4D97-AF65-F5344CB8AC3E}">
        <p14:creationId xmlns:p14="http://schemas.microsoft.com/office/powerpoint/2010/main" val="1545782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gif"/><Relationship Id="rId1" Type="http://schemas.microsoft.com/office/2007/relationships/media" Target="../media/media1.gif"/><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gif"/><Relationship Id="rId1" Type="http://schemas.microsoft.com/office/2007/relationships/media" Target="../media/media2.gif"/><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png"/></Relationships>
</file>

<file path=ppt/slides/_rels/slide72.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8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82.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gif"/><Relationship Id="rId1" Type="http://schemas.microsoft.com/office/2007/relationships/media" Target="../media/media2.gif"/><Relationship Id="rId5" Type="http://schemas.openxmlformats.org/officeDocument/2006/relationships/image" Target="../media/image2.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65006" y="2226352"/>
            <a:ext cx="9144000" cy="2387600"/>
          </a:xfrm>
        </p:spPr>
        <p:txBody>
          <a:bodyPr/>
          <a:lstStyle/>
          <a:p>
            <a:r>
              <a:rPr lang="en-US" b="1" dirty="0"/>
              <a:t>CAN EXERCISE MAKE OUR CHILDREN SMARTER?</a:t>
            </a:r>
          </a:p>
        </p:txBody>
      </p:sp>
      <p:sp>
        <p:nvSpPr>
          <p:cNvPr id="3" name="Subtitle 2"/>
          <p:cNvSpPr>
            <a:spLocks noGrp="1"/>
          </p:cNvSpPr>
          <p:nvPr>
            <p:ph type="subTitle" idx="1"/>
          </p:nvPr>
        </p:nvSpPr>
        <p:spPr>
          <a:xfrm>
            <a:off x="1243780" y="5146568"/>
            <a:ext cx="9144000" cy="1655762"/>
          </a:xfrm>
        </p:spPr>
        <p:txBody>
          <a:bodyPr>
            <a:normAutofit/>
          </a:bodyPr>
          <a:lstStyle/>
          <a:p>
            <a:r>
              <a:rPr lang="en-US" dirty="0" err="1" smtClean="0"/>
              <a:t>Nenad</a:t>
            </a:r>
            <a:r>
              <a:rPr lang="en-US" dirty="0" smtClean="0"/>
              <a:t> </a:t>
            </a:r>
            <a:r>
              <a:rPr lang="en-US" dirty="0" err="1" smtClean="0"/>
              <a:t>Stojiljkovi</a:t>
            </a:r>
            <a:r>
              <a:rPr lang="sr-Latn-RS" dirty="0" smtClean="0"/>
              <a:t>ć</a:t>
            </a:r>
            <a:r>
              <a:rPr lang="en-US" dirty="0" smtClean="0"/>
              <a:t>, PhD</a:t>
            </a:r>
          </a:p>
          <a:p>
            <a:r>
              <a:rPr lang="en-US" dirty="0" err="1" smtClean="0"/>
              <a:t>Petar</a:t>
            </a:r>
            <a:r>
              <a:rPr lang="en-US" dirty="0" smtClean="0"/>
              <a:t> </a:t>
            </a:r>
            <a:r>
              <a:rPr lang="en-US" dirty="0" err="1" smtClean="0"/>
              <a:t>Miti</a:t>
            </a:r>
            <a:r>
              <a:rPr lang="sr-Latn-RS" dirty="0" smtClean="0"/>
              <a:t>ć</a:t>
            </a:r>
            <a:r>
              <a:rPr lang="en-US" dirty="0" smtClean="0"/>
              <a:t>, PhD</a:t>
            </a:r>
          </a:p>
          <a:p>
            <a:r>
              <a:rPr lang="en-US" dirty="0" err="1" smtClean="0"/>
              <a:t>Goran</a:t>
            </a:r>
            <a:r>
              <a:rPr lang="en-US" dirty="0" smtClean="0"/>
              <a:t> </a:t>
            </a:r>
            <a:r>
              <a:rPr lang="en-US" dirty="0" err="1" smtClean="0"/>
              <a:t>Spori</a:t>
            </a:r>
            <a:r>
              <a:rPr lang="sr-Latn-RS" dirty="0" smtClean="0"/>
              <a:t>š</a:t>
            </a:r>
            <a:r>
              <a:rPr lang="en-US" dirty="0" smtClean="0"/>
              <a:t>, PhD</a:t>
            </a:r>
            <a:endParaRPr lang="en-US" dirty="0"/>
          </a:p>
          <a:p>
            <a:endParaRPr lang="en-US" dirty="0"/>
          </a:p>
        </p:txBody>
      </p:sp>
      <p:pic>
        <p:nvPicPr>
          <p:cNvPr id="4" name="Picture 3"/>
          <p:cNvPicPr>
            <a:picLocks noChangeAspect="1"/>
          </p:cNvPicPr>
          <p:nvPr/>
        </p:nvPicPr>
        <p:blipFill>
          <a:blip r:embed="rId2"/>
          <a:stretch>
            <a:fillRect/>
          </a:stretch>
        </p:blipFill>
        <p:spPr>
          <a:xfrm>
            <a:off x="177800" y="101397"/>
            <a:ext cx="5308600" cy="1651023"/>
          </a:xfrm>
          <a:prstGeom prst="rect">
            <a:avLst/>
          </a:prstGeom>
        </p:spPr>
      </p:pic>
      <p:pic>
        <p:nvPicPr>
          <p:cNvPr id="5" name="Picture 4"/>
          <p:cNvPicPr>
            <a:picLocks noChangeAspect="1"/>
          </p:cNvPicPr>
          <p:nvPr/>
        </p:nvPicPr>
        <p:blipFill>
          <a:blip r:embed="rId3"/>
          <a:stretch>
            <a:fillRect/>
          </a:stretch>
        </p:blipFill>
        <p:spPr>
          <a:xfrm>
            <a:off x="8524568" y="64961"/>
            <a:ext cx="3615812" cy="2723806"/>
          </a:xfrm>
          <a:prstGeom prst="rect">
            <a:avLst/>
          </a:prstGeom>
        </p:spPr>
      </p:pic>
    </p:spTree>
    <p:extLst>
      <p:ext uri="{BB962C8B-B14F-4D97-AF65-F5344CB8AC3E}">
        <p14:creationId xmlns:p14="http://schemas.microsoft.com/office/powerpoint/2010/main" val="4282273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0994" y="-191729"/>
            <a:ext cx="10515600" cy="1325563"/>
          </a:xfrm>
        </p:spPr>
        <p:txBody>
          <a:bodyPr/>
          <a:lstStyle/>
          <a:p>
            <a:r>
              <a:rPr lang="en-US" dirty="0" smtClean="0"/>
              <a:t>BRAIN AND EXERCISE</a:t>
            </a:r>
            <a:endParaRPr lang="en-US" dirty="0"/>
          </a:p>
        </p:txBody>
      </p:sp>
      <p:sp>
        <p:nvSpPr>
          <p:cNvPr id="3" name="Content Placeholder 2"/>
          <p:cNvSpPr>
            <a:spLocks noGrp="1"/>
          </p:cNvSpPr>
          <p:nvPr>
            <p:ph idx="1"/>
          </p:nvPr>
        </p:nvSpPr>
        <p:spPr>
          <a:xfrm>
            <a:off x="587478" y="1014465"/>
            <a:ext cx="10515600" cy="4766904"/>
          </a:xfrm>
        </p:spPr>
        <p:txBody>
          <a:bodyPr/>
          <a:lstStyle/>
          <a:p>
            <a:r>
              <a:rPr lang="en-US" dirty="0" smtClean="0"/>
              <a:t>Is there a link between exercise and brain?</a:t>
            </a:r>
          </a:p>
          <a:p>
            <a:r>
              <a:rPr lang="en-US" dirty="0" smtClean="0"/>
              <a:t>Is there a link between academic performance and fitness level?</a:t>
            </a:r>
          </a:p>
          <a:p>
            <a:r>
              <a:rPr lang="en-US" dirty="0" smtClean="0"/>
              <a:t>Many hours in the gym will increase our physical abilities… but what will happen with our brain?</a:t>
            </a:r>
          </a:p>
          <a:p>
            <a:r>
              <a:rPr lang="en-US" dirty="0" smtClean="0"/>
              <a:t>What type of activities can influence brain structures and function?</a:t>
            </a:r>
          </a:p>
          <a:p>
            <a:r>
              <a:rPr lang="en-US" dirty="0" smtClean="0"/>
              <a:t>How can we describe the changes in the brain caused by the exercise?</a:t>
            </a:r>
          </a:p>
          <a:p>
            <a:endParaRPr lang="en-US" dirty="0"/>
          </a:p>
        </p:txBody>
      </p:sp>
      <p:pic>
        <p:nvPicPr>
          <p:cNvPr id="4" name="Picture 3"/>
          <p:cNvPicPr>
            <a:picLocks noChangeAspect="1"/>
          </p:cNvPicPr>
          <p:nvPr/>
        </p:nvPicPr>
        <p:blipFill>
          <a:blip r:embed="rId2"/>
          <a:stretch>
            <a:fillRect/>
          </a:stretch>
        </p:blipFill>
        <p:spPr>
          <a:xfrm>
            <a:off x="7167716" y="4031840"/>
            <a:ext cx="5024284" cy="2826160"/>
          </a:xfrm>
          <a:prstGeom prst="rect">
            <a:avLst/>
          </a:prstGeom>
        </p:spPr>
      </p:pic>
      <p:pic>
        <p:nvPicPr>
          <p:cNvPr id="5" name="Picture 4"/>
          <p:cNvPicPr>
            <a:picLocks noChangeAspect="1"/>
          </p:cNvPicPr>
          <p:nvPr/>
        </p:nvPicPr>
        <p:blipFill>
          <a:blip r:embed="rId3"/>
          <a:stretch>
            <a:fillRect/>
          </a:stretch>
        </p:blipFill>
        <p:spPr>
          <a:xfrm>
            <a:off x="1150374" y="4031840"/>
            <a:ext cx="4928420" cy="2776343"/>
          </a:xfrm>
          <a:prstGeom prst="rect">
            <a:avLst/>
          </a:prstGeom>
        </p:spPr>
      </p:pic>
    </p:spTree>
    <p:extLst>
      <p:ext uri="{BB962C8B-B14F-4D97-AF65-F5344CB8AC3E}">
        <p14:creationId xmlns:p14="http://schemas.microsoft.com/office/powerpoint/2010/main" val="630560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EXERCISE</a:t>
            </a:r>
            <a:endParaRPr lang="en-US" dirty="0"/>
          </a:p>
        </p:txBody>
      </p:sp>
      <p:sp>
        <p:nvSpPr>
          <p:cNvPr id="3" name="Content Placeholder 2"/>
          <p:cNvSpPr>
            <a:spLocks noGrp="1"/>
          </p:cNvSpPr>
          <p:nvPr>
            <p:ph idx="1"/>
          </p:nvPr>
        </p:nvSpPr>
        <p:spPr/>
        <p:txBody>
          <a:bodyPr/>
          <a:lstStyle/>
          <a:p>
            <a:r>
              <a:rPr lang="en-US" dirty="0" smtClean="0"/>
              <a:t>Improve fitness (strength, power, speed, agility, balance, endurance, coordination)</a:t>
            </a:r>
          </a:p>
          <a:p>
            <a:r>
              <a:rPr lang="en-US" dirty="0" smtClean="0"/>
              <a:t>Improve body composition of children</a:t>
            </a:r>
          </a:p>
          <a:p>
            <a:r>
              <a:rPr lang="en-US" dirty="0" smtClean="0"/>
              <a:t>Enhances self-esteem</a:t>
            </a:r>
          </a:p>
          <a:p>
            <a:r>
              <a:rPr lang="en-US" dirty="0"/>
              <a:t>Lead to </a:t>
            </a:r>
            <a:r>
              <a:rPr lang="en-US" dirty="0" smtClean="0"/>
              <a:t>better academic </a:t>
            </a:r>
            <a:r>
              <a:rPr lang="en-US" dirty="0"/>
              <a:t>performance</a:t>
            </a:r>
            <a:endParaRPr lang="en-US" dirty="0" smtClean="0"/>
          </a:p>
          <a:p>
            <a:r>
              <a:rPr lang="en-US" dirty="0" smtClean="0"/>
              <a:t>Improves </a:t>
            </a:r>
            <a:r>
              <a:rPr lang="en-US" dirty="0"/>
              <a:t>cognitive </a:t>
            </a:r>
            <a:r>
              <a:rPr lang="en-US" dirty="0" smtClean="0"/>
              <a:t>functions of children</a:t>
            </a:r>
            <a:endParaRPr lang="en-US" dirty="0"/>
          </a:p>
        </p:txBody>
      </p:sp>
      <p:sp>
        <p:nvSpPr>
          <p:cNvPr id="4" name="Rectangle 3"/>
          <p:cNvSpPr/>
          <p:nvPr/>
        </p:nvSpPr>
        <p:spPr>
          <a:xfrm>
            <a:off x="4368527" y="2908341"/>
            <a:ext cx="2150260" cy="3154710"/>
          </a:xfrm>
          <a:prstGeom prst="rect">
            <a:avLst/>
          </a:prstGeom>
          <a:noFill/>
        </p:spPr>
        <p:txBody>
          <a:bodyPr wrap="square" lIns="91440" tIns="45720" rIns="91440" bIns="45720">
            <a:spAutoFit/>
          </a:bodyPr>
          <a:lstStyle/>
          <a:p>
            <a:pPr algn="ctr"/>
            <a:r>
              <a:rPr lang="en-US" sz="19900" b="1" dirty="0">
                <a:ln w="22225">
                  <a:solidFill>
                    <a:schemeClr val="accent2"/>
                  </a:solidFill>
                  <a:prstDash val="solid"/>
                </a:ln>
                <a:solidFill>
                  <a:schemeClr val="accent2">
                    <a:lumMod val="40000"/>
                    <a:lumOff val="60000"/>
                  </a:schemeClr>
                </a:solidFill>
              </a:rPr>
              <a:t>?</a:t>
            </a:r>
            <a:endParaRPr lang="en-US" sz="199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2489640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t>EXERCISE ENHANCE BRAIN PLASTICITY</a:t>
            </a:r>
            <a:endParaRPr lang="en-US" sz="4800" b="1" dirty="0"/>
          </a:p>
        </p:txBody>
      </p:sp>
      <p:sp>
        <p:nvSpPr>
          <p:cNvPr id="4" name="Content Placeholder 3"/>
          <p:cNvSpPr>
            <a:spLocks noGrp="1"/>
          </p:cNvSpPr>
          <p:nvPr>
            <p:ph idx="1"/>
          </p:nvPr>
        </p:nvSpPr>
        <p:spPr/>
        <p:txBody>
          <a:bodyPr/>
          <a:lstStyle/>
          <a:p>
            <a:r>
              <a:rPr lang="en-US" b="1" dirty="0" smtClean="0"/>
              <a:t>Definition of Neuroplasticity</a:t>
            </a:r>
            <a:r>
              <a:rPr lang="en-US" b="1" dirty="0"/>
              <a:t>: </a:t>
            </a:r>
            <a:endParaRPr lang="en-US" b="1" dirty="0" smtClean="0"/>
          </a:p>
          <a:p>
            <a:pPr marL="0" indent="0">
              <a:buNone/>
            </a:pPr>
            <a:endParaRPr lang="en-US" b="1" dirty="0"/>
          </a:p>
          <a:p>
            <a:pPr marL="0" indent="0">
              <a:buNone/>
            </a:pPr>
            <a:r>
              <a:rPr lang="en-US" dirty="0" smtClean="0"/>
              <a:t>The </a:t>
            </a:r>
            <a:r>
              <a:rPr lang="en-US" dirty="0"/>
              <a:t>brain's ability to reorganize itself by forming new neural connections throughout life. Neuroplasticity allows the neurons (nerve cells) in the brain to compensate for injury and disease and to adjust their activities in response to new situations or to changes in their environment.</a:t>
            </a:r>
          </a:p>
        </p:txBody>
      </p:sp>
    </p:spTree>
    <p:extLst>
      <p:ext uri="{BB962C8B-B14F-4D97-AF65-F5344CB8AC3E}">
        <p14:creationId xmlns:p14="http://schemas.microsoft.com/office/powerpoint/2010/main" val="2897914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710" y="85315"/>
            <a:ext cx="11088329" cy="1325563"/>
          </a:xfrm>
        </p:spPr>
        <p:txBody>
          <a:bodyPr>
            <a:normAutofit fontScale="90000"/>
          </a:bodyPr>
          <a:lstStyle/>
          <a:p>
            <a:pPr algn="ctr"/>
            <a:r>
              <a:rPr lang="en-US" sz="6000" b="1" dirty="0" smtClean="0"/>
              <a:t>SUPERCALIFRAGILISTICEXPIALIDOCIOUS</a:t>
            </a:r>
            <a:endParaRPr lang="en-US" b="1" dirty="0"/>
          </a:p>
        </p:txBody>
      </p:sp>
      <p:sp>
        <p:nvSpPr>
          <p:cNvPr id="3" name="Content Placeholder 2"/>
          <p:cNvSpPr>
            <a:spLocks noGrp="1"/>
          </p:cNvSpPr>
          <p:nvPr>
            <p:ph sz="half" idx="1"/>
          </p:nvPr>
        </p:nvSpPr>
        <p:spPr>
          <a:xfrm>
            <a:off x="528484" y="1825625"/>
            <a:ext cx="5181600" cy="4351338"/>
          </a:xfrm>
        </p:spPr>
        <p:txBody>
          <a:bodyPr/>
          <a:lstStyle/>
          <a:p>
            <a:r>
              <a:rPr lang="en-US" dirty="0"/>
              <a:t>The Oxford English Dictionary first records the word </a:t>
            </a:r>
            <a:r>
              <a:rPr lang="en-US" dirty="0" smtClean="0"/>
              <a:t>in </a:t>
            </a:r>
            <a:r>
              <a:rPr lang="en-US" dirty="0"/>
              <a:t>a column by Helen Herman in the Syracuse University Daily Orange, dated March 10, </a:t>
            </a:r>
            <a:r>
              <a:rPr lang="en-US" dirty="0" smtClean="0"/>
              <a:t>1931.</a:t>
            </a:r>
          </a:p>
          <a:p>
            <a:endParaRPr lang="en-US" dirty="0"/>
          </a:p>
          <a:p>
            <a:r>
              <a:rPr lang="en-US" dirty="0" smtClean="0"/>
              <a:t>In </a:t>
            </a:r>
            <a:r>
              <a:rPr lang="en-US" dirty="0"/>
              <a:t>the column, Herman states that the word "implies all that is </a:t>
            </a:r>
            <a:r>
              <a:rPr lang="en-US" b="1" dirty="0"/>
              <a:t>grand, great, glorious, splendid, superb, wonderful</a:t>
            </a:r>
            <a:r>
              <a:rPr lang="en-US" dirty="0"/>
              <a:t>"</a:t>
            </a:r>
          </a:p>
        </p:txBody>
      </p:sp>
      <p:pic>
        <p:nvPicPr>
          <p:cNvPr id="8" name="giphy">
            <a:hlinkClick r:id="" action="ppaction://media"/>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4"/>
          <a:stretch>
            <a:fillRect/>
          </a:stretch>
        </p:blipFill>
        <p:spPr>
          <a:xfrm>
            <a:off x="6054212" y="2105844"/>
            <a:ext cx="5850378" cy="3263952"/>
          </a:xfrm>
        </p:spPr>
      </p:pic>
    </p:spTree>
    <p:extLst>
      <p:ext uri="{BB962C8B-B14F-4D97-AF65-F5344CB8AC3E}">
        <p14:creationId xmlns:p14="http://schemas.microsoft.com/office/powerpoint/2010/main" val="4000217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BRAIN </a:t>
            </a:r>
            <a:r>
              <a:rPr lang="en-US" b="1" dirty="0" smtClean="0"/>
              <a:t>PLASTICITY AND LEARNING</a:t>
            </a:r>
            <a:endParaRPr lang="en-US" dirty="0"/>
          </a:p>
        </p:txBody>
      </p:sp>
      <p:sp>
        <p:nvSpPr>
          <p:cNvPr id="3" name="Content Placeholder 2"/>
          <p:cNvSpPr>
            <a:spLocks noGrp="1"/>
          </p:cNvSpPr>
          <p:nvPr>
            <p:ph idx="1"/>
          </p:nvPr>
        </p:nvSpPr>
        <p:spPr>
          <a:xfrm>
            <a:off x="157317" y="2297572"/>
            <a:ext cx="10990006" cy="4427691"/>
          </a:xfrm>
        </p:spPr>
        <p:txBody>
          <a:bodyPr>
            <a:normAutofit lnSpcReduction="10000"/>
          </a:bodyPr>
          <a:lstStyle/>
          <a:p>
            <a:pPr marL="0" indent="0">
              <a:buNone/>
            </a:pPr>
            <a:r>
              <a:rPr lang="en-US" dirty="0" smtClean="0"/>
              <a:t>1</a:t>
            </a:r>
            <a:r>
              <a:rPr lang="en-US" dirty="0"/>
              <a:t>. New brain cells are constantly formed</a:t>
            </a:r>
          </a:p>
          <a:p>
            <a:pPr marL="0" indent="0">
              <a:buNone/>
            </a:pPr>
            <a:r>
              <a:rPr lang="en-US" dirty="0"/>
              <a:t>2. Learning leads to newer connections in the brain</a:t>
            </a:r>
          </a:p>
          <a:p>
            <a:pPr marL="0" indent="0">
              <a:buNone/>
            </a:pPr>
            <a:r>
              <a:rPr lang="en-US" dirty="0"/>
              <a:t>3. The brain is highly </a:t>
            </a:r>
            <a:r>
              <a:rPr lang="en-US" dirty="0" smtClean="0"/>
              <a:t>plastic</a:t>
            </a:r>
          </a:p>
          <a:p>
            <a:pPr marL="0" indent="0">
              <a:buNone/>
            </a:pPr>
            <a:endParaRPr lang="en-US" dirty="0"/>
          </a:p>
          <a:p>
            <a:pPr marL="0" indent="0">
              <a:buNone/>
            </a:pPr>
            <a:r>
              <a:rPr lang="en-US" dirty="0" smtClean="0"/>
              <a:t>Researchers observed that during process of learning motor tasks new </a:t>
            </a:r>
            <a:r>
              <a:rPr lang="en-US" dirty="0"/>
              <a:t>synapses being formed in the pyramidal neurons of the motor cortex and their growth </a:t>
            </a:r>
            <a:r>
              <a:rPr lang="en-US" dirty="0" err="1"/>
              <a:t>strengthed</a:t>
            </a:r>
            <a:r>
              <a:rPr lang="en-US" dirty="0"/>
              <a:t> as the </a:t>
            </a:r>
            <a:r>
              <a:rPr lang="en-US" dirty="0" smtClean="0"/>
              <a:t>participants learned </a:t>
            </a:r>
            <a:r>
              <a:rPr lang="en-US" dirty="0"/>
              <a:t>their task. These neurons also persisted after the learning was discontinued. Thus, clearly suggesting that a cluster of new neurons were formed as a direct consequence of learning the task at hand.</a:t>
            </a:r>
          </a:p>
        </p:txBody>
      </p:sp>
      <p:pic>
        <p:nvPicPr>
          <p:cNvPr id="4" name="Picture 3"/>
          <p:cNvPicPr>
            <a:picLocks noChangeAspect="1"/>
          </p:cNvPicPr>
          <p:nvPr/>
        </p:nvPicPr>
        <p:blipFill>
          <a:blip r:embed="rId2"/>
          <a:stretch>
            <a:fillRect/>
          </a:stretch>
        </p:blipFill>
        <p:spPr>
          <a:xfrm>
            <a:off x="7848505" y="1397919"/>
            <a:ext cx="4210759" cy="2368552"/>
          </a:xfrm>
          <a:prstGeom prst="rect">
            <a:avLst/>
          </a:prstGeom>
        </p:spPr>
      </p:pic>
    </p:spTree>
    <p:extLst>
      <p:ext uri="{BB962C8B-B14F-4D97-AF65-F5344CB8AC3E}">
        <p14:creationId xmlns:p14="http://schemas.microsoft.com/office/powerpoint/2010/main" val="3303330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710" y="85315"/>
            <a:ext cx="11088329" cy="1325563"/>
          </a:xfrm>
        </p:spPr>
        <p:txBody>
          <a:bodyPr>
            <a:normAutofit fontScale="90000"/>
          </a:bodyPr>
          <a:lstStyle/>
          <a:p>
            <a:pPr algn="ctr"/>
            <a:r>
              <a:rPr lang="en-US" sz="6000" b="1" dirty="0" smtClean="0"/>
              <a:t>SUPERCALIFRAGILISTICEXPIALIDOCIOUS</a:t>
            </a:r>
            <a:endParaRPr lang="en-US" b="1" dirty="0"/>
          </a:p>
        </p:txBody>
      </p:sp>
      <p:sp>
        <p:nvSpPr>
          <p:cNvPr id="3" name="Content Placeholder 2"/>
          <p:cNvSpPr>
            <a:spLocks noGrp="1"/>
          </p:cNvSpPr>
          <p:nvPr>
            <p:ph sz="half" idx="1"/>
          </p:nvPr>
        </p:nvSpPr>
        <p:spPr>
          <a:xfrm>
            <a:off x="528484" y="1825625"/>
            <a:ext cx="5181600" cy="4351338"/>
          </a:xfrm>
        </p:spPr>
        <p:txBody>
          <a:bodyPr/>
          <a:lstStyle/>
          <a:p>
            <a:r>
              <a:rPr lang="en-US" dirty="0"/>
              <a:t>The Oxford English Dictionary first records the word </a:t>
            </a:r>
            <a:r>
              <a:rPr lang="en-US" dirty="0" smtClean="0"/>
              <a:t>in </a:t>
            </a:r>
            <a:r>
              <a:rPr lang="en-US" dirty="0"/>
              <a:t>a column by Helen Herman in the Syracuse University Daily Orange, dated March 10, </a:t>
            </a:r>
            <a:r>
              <a:rPr lang="en-US" dirty="0" smtClean="0"/>
              <a:t>1931.</a:t>
            </a:r>
          </a:p>
          <a:p>
            <a:endParaRPr lang="en-US" dirty="0"/>
          </a:p>
          <a:p>
            <a:r>
              <a:rPr lang="en-US" dirty="0" smtClean="0"/>
              <a:t>In </a:t>
            </a:r>
            <a:r>
              <a:rPr lang="en-US" dirty="0"/>
              <a:t>the column, Herman states that the word "implies all that is </a:t>
            </a:r>
            <a:r>
              <a:rPr lang="en-US" b="1" dirty="0"/>
              <a:t>grand, great, glorious, splendid, superb, wonderful</a:t>
            </a:r>
            <a:r>
              <a:rPr lang="en-US" dirty="0"/>
              <a:t>"</a:t>
            </a:r>
          </a:p>
        </p:txBody>
      </p:sp>
      <p:pic>
        <p:nvPicPr>
          <p:cNvPr id="5" name="giphy">
            <a:hlinkClick r:id="" action="ppaction://media"/>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4"/>
          <a:stretch>
            <a:fillRect/>
          </a:stretch>
        </p:blipFill>
        <p:spPr>
          <a:xfrm>
            <a:off x="6172200" y="2093913"/>
            <a:ext cx="5181600" cy="3816350"/>
          </a:xfrm>
        </p:spPr>
      </p:pic>
    </p:spTree>
    <p:extLst>
      <p:ext uri="{BB962C8B-B14F-4D97-AF65-F5344CB8AC3E}">
        <p14:creationId xmlns:p14="http://schemas.microsoft.com/office/powerpoint/2010/main" val="3123318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6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264" y="129150"/>
            <a:ext cx="10515600" cy="1325563"/>
          </a:xfrm>
        </p:spPr>
        <p:txBody>
          <a:bodyPr>
            <a:normAutofit/>
          </a:bodyPr>
          <a:lstStyle/>
          <a:p>
            <a:r>
              <a:rPr lang="en-US" sz="4800" b="1" dirty="0" smtClean="0"/>
              <a:t>BRAIN PLASTICITY</a:t>
            </a:r>
            <a:endParaRPr lang="en-US" sz="4800" b="1" dirty="0"/>
          </a:p>
        </p:txBody>
      </p:sp>
      <p:pic>
        <p:nvPicPr>
          <p:cNvPr id="3" name="Picture 2"/>
          <p:cNvPicPr>
            <a:picLocks noChangeAspect="1"/>
          </p:cNvPicPr>
          <p:nvPr/>
        </p:nvPicPr>
        <p:blipFill>
          <a:blip r:embed="rId2"/>
          <a:stretch>
            <a:fillRect/>
          </a:stretch>
        </p:blipFill>
        <p:spPr>
          <a:xfrm>
            <a:off x="5737122" y="129150"/>
            <a:ext cx="5616678" cy="6617149"/>
          </a:xfrm>
          <a:prstGeom prst="rect">
            <a:avLst/>
          </a:prstGeom>
        </p:spPr>
      </p:pic>
      <p:sp>
        <p:nvSpPr>
          <p:cNvPr id="4" name="Rectangle 3"/>
          <p:cNvSpPr/>
          <p:nvPr/>
        </p:nvSpPr>
        <p:spPr>
          <a:xfrm>
            <a:off x="248264" y="1469017"/>
            <a:ext cx="4220497" cy="4154984"/>
          </a:xfrm>
          <a:prstGeom prst="rect">
            <a:avLst/>
          </a:prstGeom>
        </p:spPr>
        <p:txBody>
          <a:bodyPr wrap="square">
            <a:spAutoFit/>
          </a:bodyPr>
          <a:lstStyle/>
          <a:p>
            <a:r>
              <a:rPr lang="en-US" sz="2400" dirty="0">
                <a:solidFill>
                  <a:srgbClr val="000000"/>
                </a:solidFill>
              </a:rPr>
              <a:t>Brain plasticity (from the Greek word ‘</a:t>
            </a:r>
            <a:r>
              <a:rPr lang="en-US" sz="2400" dirty="0" err="1">
                <a:solidFill>
                  <a:srgbClr val="000000"/>
                </a:solidFill>
              </a:rPr>
              <a:t>plastos</a:t>
            </a:r>
            <a:r>
              <a:rPr lang="en-US" sz="2400" dirty="0">
                <a:solidFill>
                  <a:srgbClr val="000000"/>
                </a:solidFill>
              </a:rPr>
              <a:t>’ meaning molded) refers to the extraordinary ability of the brain to modify its own structure and function following changes within the body or in the external environment. The large outer layer of the brain, known as the cortex is especially able to make such modifications.</a:t>
            </a:r>
            <a:endParaRPr lang="en-US" sz="2400" dirty="0"/>
          </a:p>
        </p:txBody>
      </p:sp>
    </p:spTree>
    <p:extLst>
      <p:ext uri="{BB962C8B-B14F-4D97-AF65-F5344CB8AC3E}">
        <p14:creationId xmlns:p14="http://schemas.microsoft.com/office/powerpoint/2010/main" val="943252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9710" y="0"/>
            <a:ext cx="10515600" cy="1325563"/>
          </a:xfrm>
        </p:spPr>
        <p:txBody>
          <a:bodyPr/>
          <a:lstStyle/>
          <a:p>
            <a:r>
              <a:rPr lang="en-US" b="1" dirty="0" smtClean="0"/>
              <a:t>ROOTS OF A MIND–BODY CONNECTION</a:t>
            </a:r>
            <a:endParaRPr lang="en-US" b="1" dirty="0"/>
          </a:p>
        </p:txBody>
      </p:sp>
      <p:sp>
        <p:nvSpPr>
          <p:cNvPr id="3" name="Content Placeholder 2"/>
          <p:cNvSpPr>
            <a:spLocks noGrp="1"/>
          </p:cNvSpPr>
          <p:nvPr>
            <p:ph idx="1"/>
          </p:nvPr>
        </p:nvSpPr>
        <p:spPr>
          <a:xfrm>
            <a:off x="168467" y="1915499"/>
            <a:ext cx="9388488" cy="4351338"/>
          </a:xfrm>
        </p:spPr>
        <p:txBody>
          <a:bodyPr>
            <a:normAutofit lnSpcReduction="10000"/>
          </a:bodyPr>
          <a:lstStyle/>
          <a:p>
            <a:r>
              <a:rPr lang="en-US" dirty="0" smtClean="0"/>
              <a:t>In ancient Greece</a:t>
            </a:r>
            <a:r>
              <a:rPr lang="en-US" dirty="0"/>
              <a:t> </a:t>
            </a:r>
            <a:r>
              <a:rPr lang="en-US" dirty="0" smtClean="0"/>
              <a:t>fitness </a:t>
            </a:r>
            <a:r>
              <a:rPr lang="en-US" dirty="0"/>
              <a:t>was almost as important as learning </a:t>
            </a:r>
            <a:r>
              <a:rPr lang="en-US" dirty="0" smtClean="0"/>
              <a:t>itself.</a:t>
            </a:r>
          </a:p>
          <a:p>
            <a:endParaRPr lang="en-US" dirty="0"/>
          </a:p>
          <a:p>
            <a:pPr algn="just"/>
            <a:r>
              <a:rPr lang="en-US" dirty="0"/>
              <a:t>The </a:t>
            </a:r>
            <a:r>
              <a:rPr lang="en-US" dirty="0" smtClean="0"/>
              <a:t>Greeks were </a:t>
            </a:r>
            <a:r>
              <a:rPr lang="en-US" dirty="0"/>
              <a:t>clued into "the mind-body connection." And they probably intuited a basic principle that Western researchers also figured out long ago: aerobic exercise helps the heart pump more blood to the brain, along with the rest of the body. More blood means more oxygen, and thus better-nourished brain cells. For decades, that has been the only link between athletic and mental prowess that science has been able to demonstrate with any degree of certainty. </a:t>
            </a:r>
          </a:p>
        </p:txBody>
      </p:sp>
      <p:pic>
        <p:nvPicPr>
          <p:cNvPr id="4" name="Picture 3"/>
          <p:cNvPicPr>
            <a:picLocks noChangeAspect="1"/>
          </p:cNvPicPr>
          <p:nvPr/>
        </p:nvPicPr>
        <p:blipFill rotWithShape="1">
          <a:blip r:embed="rId2"/>
          <a:srcRect l="31560" r="31021"/>
          <a:stretch/>
        </p:blipFill>
        <p:spPr>
          <a:xfrm>
            <a:off x="9754919" y="2595715"/>
            <a:ext cx="2437081" cy="4070555"/>
          </a:xfrm>
          <a:prstGeom prst="rect">
            <a:avLst/>
          </a:prstGeom>
        </p:spPr>
      </p:pic>
    </p:spTree>
    <p:extLst>
      <p:ext uri="{BB962C8B-B14F-4D97-AF65-F5344CB8AC3E}">
        <p14:creationId xmlns:p14="http://schemas.microsoft.com/office/powerpoint/2010/main" val="1606244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BRAIN AND EXERCISE</a:t>
            </a:r>
          </a:p>
        </p:txBody>
      </p:sp>
      <p:sp>
        <p:nvSpPr>
          <p:cNvPr id="3" name="Content Placeholder 2"/>
          <p:cNvSpPr>
            <a:spLocks noGrp="1"/>
          </p:cNvSpPr>
          <p:nvPr>
            <p:ph idx="1"/>
          </p:nvPr>
        </p:nvSpPr>
        <p:spPr/>
        <p:txBody>
          <a:bodyPr/>
          <a:lstStyle/>
          <a:p>
            <a:r>
              <a:rPr lang="en-US" dirty="0"/>
              <a:t>The brain is </a:t>
            </a:r>
            <a:r>
              <a:rPr lang="en-US" dirty="0" smtClean="0"/>
              <a:t>inherently plastic, adaptable, changeable.</a:t>
            </a:r>
          </a:p>
          <a:p>
            <a:endParaRPr lang="en-US" dirty="0"/>
          </a:p>
          <a:p>
            <a:pPr marL="0" indent="0">
              <a:buNone/>
            </a:pPr>
            <a:r>
              <a:rPr lang="en-US" b="1" dirty="0" smtClean="0"/>
              <a:t>BUT</a:t>
            </a:r>
          </a:p>
          <a:p>
            <a:endParaRPr lang="en-US" dirty="0"/>
          </a:p>
          <a:p>
            <a:r>
              <a:rPr lang="en-US" dirty="0" smtClean="0"/>
              <a:t>effects </a:t>
            </a:r>
            <a:r>
              <a:rPr lang="en-US" dirty="0"/>
              <a:t>of </a:t>
            </a:r>
            <a:r>
              <a:rPr lang="en-US" dirty="0" smtClean="0"/>
              <a:t>physical activity </a:t>
            </a:r>
            <a:r>
              <a:rPr lang="en-US" dirty="0"/>
              <a:t>on brain and cognition are not </a:t>
            </a:r>
            <a:r>
              <a:rPr lang="en-US" dirty="0" smtClean="0"/>
              <a:t>uniform</a:t>
            </a:r>
          </a:p>
          <a:p>
            <a:r>
              <a:rPr lang="en-US" dirty="0"/>
              <a:t>some brain areas and cognitive domains are more </a:t>
            </a:r>
            <a:r>
              <a:rPr lang="en-US" dirty="0" smtClean="0"/>
              <a:t>consistently </a:t>
            </a:r>
            <a:r>
              <a:rPr lang="en-US" dirty="0"/>
              <a:t>influenced by physical activity </a:t>
            </a:r>
            <a:r>
              <a:rPr lang="en-US" dirty="0" smtClean="0"/>
              <a:t>than </a:t>
            </a:r>
            <a:r>
              <a:rPr lang="en-US" dirty="0"/>
              <a:t>others</a:t>
            </a:r>
          </a:p>
        </p:txBody>
      </p:sp>
    </p:spTree>
    <p:extLst>
      <p:ext uri="{BB962C8B-B14F-4D97-AF65-F5344CB8AC3E}">
        <p14:creationId xmlns:p14="http://schemas.microsoft.com/office/powerpoint/2010/main" val="2816546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BRAIN AND EXERCISE</a:t>
            </a:r>
            <a:endParaRPr lang="en-US" dirty="0"/>
          </a:p>
        </p:txBody>
      </p:sp>
      <p:sp>
        <p:nvSpPr>
          <p:cNvPr id="3" name="Content Placeholder 2"/>
          <p:cNvSpPr>
            <a:spLocks noGrp="1"/>
          </p:cNvSpPr>
          <p:nvPr>
            <p:ph idx="1"/>
          </p:nvPr>
        </p:nvSpPr>
        <p:spPr/>
        <p:txBody>
          <a:bodyPr/>
          <a:lstStyle/>
          <a:p>
            <a:r>
              <a:rPr lang="en-US" dirty="0"/>
              <a:t>The first systematic examination of </a:t>
            </a:r>
            <a:r>
              <a:rPr lang="en-US" dirty="0" smtClean="0"/>
              <a:t>the physical activity and brain relationship </a:t>
            </a:r>
            <a:r>
              <a:rPr lang="en-US" dirty="0"/>
              <a:t>began in the 1970s, with findings indicating that older adults who regularly participated in physical activity had faster psychomotor speed, relative to their sedentary counterparts, on simple and choice reaction-time tests. </a:t>
            </a:r>
            <a:endParaRPr lang="en-US" dirty="0" smtClean="0"/>
          </a:p>
          <a:p>
            <a:r>
              <a:rPr lang="en-US" dirty="0"/>
              <a:t>Interestingly, no such relationship was observed in comparable groups of younger adults, suggesting that the benefits of physical activity on cognition were specific to older </a:t>
            </a:r>
            <a:r>
              <a:rPr lang="en-US" dirty="0" smtClean="0"/>
              <a:t>adults.</a:t>
            </a:r>
          </a:p>
          <a:p>
            <a:endParaRPr lang="en-US" dirty="0"/>
          </a:p>
        </p:txBody>
      </p:sp>
    </p:spTree>
    <p:extLst>
      <p:ext uri="{BB962C8B-B14F-4D97-AF65-F5344CB8AC3E}">
        <p14:creationId xmlns:p14="http://schemas.microsoft.com/office/powerpoint/2010/main" val="1747990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760"/>
            <a:ext cx="10515600" cy="1325563"/>
          </a:xfrm>
        </p:spPr>
        <p:txBody>
          <a:bodyPr/>
          <a:lstStyle/>
          <a:p>
            <a:r>
              <a:rPr lang="en-US" b="1" dirty="0" smtClean="0"/>
              <a:t>BRAIN STRUCTURES AND FUNCTIONS</a:t>
            </a:r>
            <a:endParaRPr lang="en-US" b="1" dirty="0"/>
          </a:p>
        </p:txBody>
      </p:sp>
      <p:sp>
        <p:nvSpPr>
          <p:cNvPr id="6" name="AutoShape 6" descr="Human brain regions, illustration"/>
          <p:cNvSpPr>
            <a:spLocks noGrp="1" noChangeAspect="1" noChangeArrowheads="1"/>
          </p:cNvSpPr>
          <p:nvPr>
            <p:ph idx="1"/>
          </p:nvPr>
        </p:nvSpPr>
        <p:spPr bwMode="auto">
          <a:xfrm>
            <a:off x="8849031" y="1801176"/>
            <a:ext cx="2991465" cy="435133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indent="0">
              <a:buNone/>
            </a:pPr>
            <a:r>
              <a:rPr lang="en-US" dirty="0"/>
              <a:t>The frontal lobe </a:t>
            </a:r>
            <a:endParaRPr lang="en-US" dirty="0" smtClean="0"/>
          </a:p>
          <a:p>
            <a:pPr marL="0" indent="0">
              <a:buNone/>
            </a:pPr>
            <a:r>
              <a:rPr lang="en-US" dirty="0"/>
              <a:t>The parietal </a:t>
            </a:r>
            <a:r>
              <a:rPr lang="en-US" dirty="0" smtClean="0"/>
              <a:t>lobe</a:t>
            </a:r>
          </a:p>
          <a:p>
            <a:pPr marL="0" indent="0">
              <a:buNone/>
            </a:pPr>
            <a:r>
              <a:rPr lang="en-US" dirty="0"/>
              <a:t>The temporal </a:t>
            </a:r>
            <a:r>
              <a:rPr lang="en-US" dirty="0" smtClean="0"/>
              <a:t>lobe</a:t>
            </a:r>
          </a:p>
          <a:p>
            <a:pPr marL="0" indent="0">
              <a:buNone/>
            </a:pPr>
            <a:r>
              <a:rPr lang="en-US" dirty="0"/>
              <a:t>The occipital lobe</a:t>
            </a:r>
          </a:p>
        </p:txBody>
      </p:sp>
      <p:pic>
        <p:nvPicPr>
          <p:cNvPr id="7" name="Picture 6"/>
          <p:cNvPicPr>
            <a:picLocks noChangeAspect="1"/>
          </p:cNvPicPr>
          <p:nvPr/>
        </p:nvPicPr>
        <p:blipFill rotWithShape="1">
          <a:blip r:embed="rId2"/>
          <a:srcRect l="-1" t="6767" r="-870" b="10664"/>
          <a:stretch/>
        </p:blipFill>
        <p:spPr>
          <a:xfrm>
            <a:off x="49161" y="1271803"/>
            <a:ext cx="8261555" cy="5410084"/>
          </a:xfrm>
          <a:prstGeom prst="rect">
            <a:avLst/>
          </a:prstGeom>
        </p:spPr>
      </p:pic>
    </p:spTree>
    <p:extLst>
      <p:ext uri="{BB962C8B-B14F-4D97-AF65-F5344CB8AC3E}">
        <p14:creationId xmlns:p14="http://schemas.microsoft.com/office/powerpoint/2010/main" val="374737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13998"/>
            <a:ext cx="10515600" cy="1325563"/>
          </a:xfrm>
        </p:spPr>
        <p:txBody>
          <a:bodyPr/>
          <a:lstStyle/>
          <a:p>
            <a:r>
              <a:rPr lang="en-US" b="1" dirty="0"/>
              <a:t>BRAIN STRUCTURES AND FUNCTIONS</a:t>
            </a:r>
            <a:endParaRPr lang="en-US" dirty="0"/>
          </a:p>
        </p:txBody>
      </p:sp>
      <p:sp>
        <p:nvSpPr>
          <p:cNvPr id="4" name="Content Placeholder 3"/>
          <p:cNvSpPr>
            <a:spLocks noGrp="1"/>
          </p:cNvSpPr>
          <p:nvPr>
            <p:ph idx="1"/>
          </p:nvPr>
        </p:nvSpPr>
        <p:spPr>
          <a:xfrm>
            <a:off x="7123470" y="1339560"/>
            <a:ext cx="4852220" cy="5518440"/>
          </a:xfrm>
        </p:spPr>
        <p:txBody>
          <a:bodyPr/>
          <a:lstStyle/>
          <a:p>
            <a:r>
              <a:rPr lang="en-US" dirty="0"/>
              <a:t>The cerebral cortex is the part of the brain that functions to make human beings unique. </a:t>
            </a:r>
            <a:endParaRPr lang="en-US" dirty="0" smtClean="0"/>
          </a:p>
          <a:p>
            <a:r>
              <a:rPr lang="en-US" dirty="0" smtClean="0"/>
              <a:t>Distinctly </a:t>
            </a:r>
            <a:r>
              <a:rPr lang="en-US" dirty="0"/>
              <a:t>human traits including higher thought, language, and human consciousness as well as the ability to think, reason and imagine all originate in the cerebral cortex.</a:t>
            </a:r>
          </a:p>
        </p:txBody>
      </p:sp>
      <p:pic>
        <p:nvPicPr>
          <p:cNvPr id="2050" name="Picture 2" descr="Lobes of the brain QBI neuroscie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823368"/>
            <a:ext cx="7123469" cy="6187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6883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01497" y="1445342"/>
            <a:ext cx="7359446" cy="5412657"/>
          </a:xfrm>
        </p:spPr>
        <p:txBody>
          <a:bodyPr>
            <a:normAutofit fontScale="92500" lnSpcReduction="10000"/>
          </a:bodyPr>
          <a:lstStyle/>
          <a:p>
            <a:r>
              <a:rPr lang="en-US" b="1" dirty="0"/>
              <a:t>The frontal lobe </a:t>
            </a:r>
            <a:r>
              <a:rPr lang="en-US" dirty="0"/>
              <a:t>is located at the front of the brain. P</a:t>
            </a:r>
            <a:r>
              <a:rPr lang="en-US" dirty="0" smtClean="0"/>
              <a:t>arts </a:t>
            </a:r>
            <a:r>
              <a:rPr lang="en-US" dirty="0"/>
              <a:t>of the brain that control thinking and memory (the prefrontal cortex and medial temporal cortex) have greater volume in people who exercise</a:t>
            </a:r>
          </a:p>
          <a:p>
            <a:pPr marL="0" indent="0">
              <a:buNone/>
            </a:pPr>
            <a:endParaRPr lang="en-US" dirty="0" smtClean="0"/>
          </a:p>
          <a:p>
            <a:r>
              <a:rPr lang="en-US" dirty="0" smtClean="0"/>
              <a:t>Associated with reasoning</a:t>
            </a:r>
            <a:r>
              <a:rPr lang="en-US" dirty="0"/>
              <a:t>, motor skills, higher level cognition, and expressive language. </a:t>
            </a:r>
            <a:endParaRPr lang="en-US" dirty="0" smtClean="0"/>
          </a:p>
          <a:p>
            <a:endParaRPr lang="en-US" dirty="0"/>
          </a:p>
          <a:p>
            <a:r>
              <a:rPr lang="en-US" dirty="0" smtClean="0"/>
              <a:t>At </a:t>
            </a:r>
            <a:r>
              <a:rPr lang="en-US" dirty="0"/>
              <a:t>the back of the frontal lobe, near the central sulcus, lies the motor cortex. This area of the brain receives information from various lobes of the brain and utilizes this information to carry out body movements. The motor cortex is the region of the cerebral cortex involved in the planning, control, and execution of voluntary movements. </a:t>
            </a:r>
          </a:p>
        </p:txBody>
      </p:sp>
      <p:sp>
        <p:nvSpPr>
          <p:cNvPr id="4" name="Title 2"/>
          <p:cNvSpPr>
            <a:spLocks noGrp="1"/>
          </p:cNvSpPr>
          <p:nvPr>
            <p:ph type="title"/>
          </p:nvPr>
        </p:nvSpPr>
        <p:spPr>
          <a:xfrm>
            <a:off x="838200" y="13998"/>
            <a:ext cx="10515600" cy="1325563"/>
          </a:xfrm>
        </p:spPr>
        <p:txBody>
          <a:bodyPr/>
          <a:lstStyle/>
          <a:p>
            <a:r>
              <a:rPr lang="en-US" b="1" dirty="0"/>
              <a:t>BRAIN STRUCTURES AND FUNCTIONS</a:t>
            </a:r>
            <a:endParaRPr lang="en-US" dirty="0"/>
          </a:p>
        </p:txBody>
      </p:sp>
      <p:pic>
        <p:nvPicPr>
          <p:cNvPr id="5" name="Picture 4"/>
          <p:cNvPicPr>
            <a:picLocks noChangeAspect="1"/>
          </p:cNvPicPr>
          <p:nvPr/>
        </p:nvPicPr>
        <p:blipFill rotWithShape="1">
          <a:blip r:embed="rId2"/>
          <a:srcRect l="13370" r="11955"/>
          <a:stretch/>
        </p:blipFill>
        <p:spPr>
          <a:xfrm>
            <a:off x="235974" y="1825625"/>
            <a:ext cx="4365522" cy="3826948"/>
          </a:xfrm>
          <a:prstGeom prst="rect">
            <a:avLst/>
          </a:prstGeom>
        </p:spPr>
      </p:pic>
      <p:sp>
        <p:nvSpPr>
          <p:cNvPr id="2" name="Rectangle 1"/>
          <p:cNvSpPr/>
          <p:nvPr/>
        </p:nvSpPr>
        <p:spPr>
          <a:xfrm>
            <a:off x="8539317" y="3311398"/>
            <a:ext cx="1696064" cy="35396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4384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4233" y="1604399"/>
            <a:ext cx="6619567" cy="4781652"/>
          </a:xfrm>
        </p:spPr>
        <p:txBody>
          <a:bodyPr>
            <a:normAutofit/>
          </a:bodyPr>
          <a:lstStyle/>
          <a:p>
            <a:r>
              <a:rPr lang="en-US" dirty="0"/>
              <a:t>The </a:t>
            </a:r>
            <a:r>
              <a:rPr lang="en-US" b="1" dirty="0"/>
              <a:t>parietal lobe </a:t>
            </a:r>
            <a:r>
              <a:rPr lang="en-US" dirty="0"/>
              <a:t>is located in the middle section of the brain </a:t>
            </a:r>
            <a:endParaRPr lang="en-US" dirty="0" smtClean="0"/>
          </a:p>
          <a:p>
            <a:r>
              <a:rPr lang="en-US" dirty="0"/>
              <a:t>Associated with </a:t>
            </a:r>
            <a:r>
              <a:rPr lang="en-US" dirty="0" smtClean="0"/>
              <a:t>processing </a:t>
            </a:r>
            <a:r>
              <a:rPr lang="en-US" dirty="0"/>
              <a:t>tactile sensory information such as pressure, touch, and pain. </a:t>
            </a:r>
            <a:endParaRPr lang="en-US" dirty="0" smtClean="0"/>
          </a:p>
          <a:p>
            <a:endParaRPr lang="en-US" dirty="0"/>
          </a:p>
          <a:p>
            <a:r>
              <a:rPr lang="en-US" dirty="0" smtClean="0"/>
              <a:t>A </a:t>
            </a:r>
            <a:r>
              <a:rPr lang="en-US" dirty="0"/>
              <a:t>portion of the brain known as the somatosensory cortex is located in this lobe and is essential to the processing of the body's senses.</a:t>
            </a:r>
          </a:p>
        </p:txBody>
      </p:sp>
      <p:sp>
        <p:nvSpPr>
          <p:cNvPr id="4" name="Title 2"/>
          <p:cNvSpPr>
            <a:spLocks noGrp="1"/>
          </p:cNvSpPr>
          <p:nvPr>
            <p:ph type="title"/>
          </p:nvPr>
        </p:nvSpPr>
        <p:spPr>
          <a:xfrm>
            <a:off x="838200" y="13998"/>
            <a:ext cx="10515600" cy="1325563"/>
          </a:xfrm>
        </p:spPr>
        <p:txBody>
          <a:bodyPr/>
          <a:lstStyle/>
          <a:p>
            <a:r>
              <a:rPr lang="en-US" b="1" dirty="0"/>
              <a:t>BRAIN STRUCTURES AND FUNCTIONS</a:t>
            </a:r>
            <a:endParaRPr lang="en-US" dirty="0"/>
          </a:p>
        </p:txBody>
      </p:sp>
      <p:pic>
        <p:nvPicPr>
          <p:cNvPr id="5" name="Picture 4"/>
          <p:cNvPicPr>
            <a:picLocks noChangeAspect="1"/>
          </p:cNvPicPr>
          <p:nvPr/>
        </p:nvPicPr>
        <p:blipFill rotWithShape="1">
          <a:blip r:embed="rId2"/>
          <a:srcRect l="13370" r="11955"/>
          <a:stretch/>
        </p:blipFill>
        <p:spPr>
          <a:xfrm>
            <a:off x="235974" y="1825625"/>
            <a:ext cx="4365522" cy="3826948"/>
          </a:xfrm>
          <a:prstGeom prst="rect">
            <a:avLst/>
          </a:prstGeom>
        </p:spPr>
      </p:pic>
    </p:spTree>
    <p:extLst>
      <p:ext uri="{BB962C8B-B14F-4D97-AF65-F5344CB8AC3E}">
        <p14:creationId xmlns:p14="http://schemas.microsoft.com/office/powerpoint/2010/main" val="655949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81717" y="1545405"/>
            <a:ext cx="6619567" cy="4781652"/>
          </a:xfrm>
        </p:spPr>
        <p:txBody>
          <a:bodyPr>
            <a:normAutofit lnSpcReduction="10000"/>
          </a:bodyPr>
          <a:lstStyle/>
          <a:p>
            <a:r>
              <a:rPr lang="en-US" b="1" dirty="0"/>
              <a:t>The temporal lobe </a:t>
            </a:r>
            <a:r>
              <a:rPr lang="en-US" dirty="0"/>
              <a:t>is located on the bottom section of the brain. This lobe is also the location of the primary auditory cortex, which is important for interpreting sounds and the language we hear. </a:t>
            </a:r>
            <a:endParaRPr lang="en-US" dirty="0" smtClean="0"/>
          </a:p>
          <a:p>
            <a:r>
              <a:rPr lang="en-US" dirty="0" smtClean="0"/>
              <a:t>The </a:t>
            </a:r>
            <a:r>
              <a:rPr lang="en-US" dirty="0"/>
              <a:t>hippocampus is also located in the temporal lobe, which is why this portion of the brain is also heavily associated with the formation of memories. Damage to the temporal lobe can lead to problems with memory, speech perception, and language skills.</a:t>
            </a:r>
          </a:p>
        </p:txBody>
      </p:sp>
      <p:sp>
        <p:nvSpPr>
          <p:cNvPr id="4" name="Title 2"/>
          <p:cNvSpPr>
            <a:spLocks noGrp="1"/>
          </p:cNvSpPr>
          <p:nvPr>
            <p:ph type="title"/>
          </p:nvPr>
        </p:nvSpPr>
        <p:spPr>
          <a:xfrm>
            <a:off x="838200" y="13998"/>
            <a:ext cx="10515600" cy="1325563"/>
          </a:xfrm>
        </p:spPr>
        <p:txBody>
          <a:bodyPr/>
          <a:lstStyle/>
          <a:p>
            <a:r>
              <a:rPr lang="en-US" b="1" dirty="0"/>
              <a:t>BRAIN STRUCTURES AND FUNCTIONS</a:t>
            </a:r>
            <a:endParaRPr lang="en-US" dirty="0"/>
          </a:p>
        </p:txBody>
      </p:sp>
      <p:pic>
        <p:nvPicPr>
          <p:cNvPr id="5" name="Picture 4"/>
          <p:cNvPicPr>
            <a:picLocks noChangeAspect="1"/>
          </p:cNvPicPr>
          <p:nvPr/>
        </p:nvPicPr>
        <p:blipFill rotWithShape="1">
          <a:blip r:embed="rId2"/>
          <a:srcRect l="13370" r="11955"/>
          <a:stretch/>
        </p:blipFill>
        <p:spPr>
          <a:xfrm>
            <a:off x="250723" y="2022757"/>
            <a:ext cx="4365522" cy="3826948"/>
          </a:xfrm>
          <a:prstGeom prst="rect">
            <a:avLst/>
          </a:prstGeom>
        </p:spPr>
      </p:pic>
    </p:spTree>
    <p:extLst>
      <p:ext uri="{BB962C8B-B14F-4D97-AF65-F5344CB8AC3E}">
        <p14:creationId xmlns:p14="http://schemas.microsoft.com/office/powerpoint/2010/main" val="679068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4233" y="1604399"/>
            <a:ext cx="6619567" cy="4781652"/>
          </a:xfrm>
        </p:spPr>
        <p:txBody>
          <a:bodyPr>
            <a:normAutofit/>
          </a:bodyPr>
          <a:lstStyle/>
          <a:p>
            <a:r>
              <a:rPr lang="en-US" b="1" dirty="0"/>
              <a:t>The occipital lobe </a:t>
            </a:r>
            <a:r>
              <a:rPr lang="en-US" dirty="0"/>
              <a:t>is located at the back portion of the brain and is associated with interpreting visual stimuli and information. </a:t>
            </a:r>
            <a:endParaRPr lang="en-US" dirty="0" smtClean="0"/>
          </a:p>
          <a:p>
            <a:endParaRPr lang="en-US" dirty="0"/>
          </a:p>
          <a:p>
            <a:r>
              <a:rPr lang="en-US" dirty="0" smtClean="0"/>
              <a:t>The </a:t>
            </a:r>
            <a:r>
              <a:rPr lang="en-US" dirty="0"/>
              <a:t>primary visual cortex, which receives and interprets information from the retinas of the eyes, is located in the occipital lobe. Damage to this lobe can cause visual problems such as difficulty recognizing objects, an inability to identify colors, and trouble recognizing words.</a:t>
            </a:r>
          </a:p>
        </p:txBody>
      </p:sp>
      <p:sp>
        <p:nvSpPr>
          <p:cNvPr id="4" name="Title 2"/>
          <p:cNvSpPr>
            <a:spLocks noGrp="1"/>
          </p:cNvSpPr>
          <p:nvPr>
            <p:ph type="title"/>
          </p:nvPr>
        </p:nvSpPr>
        <p:spPr>
          <a:xfrm>
            <a:off x="838200" y="13998"/>
            <a:ext cx="10515600" cy="1325563"/>
          </a:xfrm>
        </p:spPr>
        <p:txBody>
          <a:bodyPr/>
          <a:lstStyle/>
          <a:p>
            <a:r>
              <a:rPr lang="en-US" b="1" dirty="0"/>
              <a:t>BRAIN STRUCTURES AND FUNCTIONS</a:t>
            </a:r>
            <a:endParaRPr lang="en-US" dirty="0"/>
          </a:p>
        </p:txBody>
      </p:sp>
      <p:pic>
        <p:nvPicPr>
          <p:cNvPr id="5" name="Picture 4"/>
          <p:cNvPicPr>
            <a:picLocks noChangeAspect="1"/>
          </p:cNvPicPr>
          <p:nvPr/>
        </p:nvPicPr>
        <p:blipFill rotWithShape="1">
          <a:blip r:embed="rId2"/>
          <a:srcRect l="13370" r="11955"/>
          <a:stretch/>
        </p:blipFill>
        <p:spPr>
          <a:xfrm>
            <a:off x="235974" y="1825625"/>
            <a:ext cx="4365522" cy="3826948"/>
          </a:xfrm>
          <a:prstGeom prst="rect">
            <a:avLst/>
          </a:prstGeom>
        </p:spPr>
      </p:pic>
    </p:spTree>
    <p:extLst>
      <p:ext uri="{BB962C8B-B14F-4D97-AF65-F5344CB8AC3E}">
        <p14:creationId xmlns:p14="http://schemas.microsoft.com/office/powerpoint/2010/main" val="1396108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72433" y="1471664"/>
            <a:ext cx="6619567" cy="5386336"/>
          </a:xfrm>
        </p:spPr>
        <p:txBody>
          <a:bodyPr>
            <a:normAutofit fontScale="92500"/>
          </a:bodyPr>
          <a:lstStyle/>
          <a:p>
            <a:r>
              <a:rPr lang="en-US" b="1" dirty="0"/>
              <a:t>The midbrain </a:t>
            </a:r>
            <a:r>
              <a:rPr lang="en-US" dirty="0"/>
              <a:t>is often considered the smallest region of the brain. It acts as a sort of relay station for auditory and visual information. The midbrain controls many important functions such as the visual and auditory systems as well as eye movement. </a:t>
            </a:r>
            <a:endParaRPr lang="en-US" dirty="0" smtClean="0"/>
          </a:p>
          <a:p>
            <a:r>
              <a:rPr lang="en-US" dirty="0" smtClean="0"/>
              <a:t>Portions </a:t>
            </a:r>
            <a:r>
              <a:rPr lang="en-US" dirty="0"/>
              <a:t>of the midbrain called the red nucleus and the </a:t>
            </a:r>
            <a:r>
              <a:rPr lang="en-US" dirty="0" err="1"/>
              <a:t>substantia</a:t>
            </a:r>
            <a:r>
              <a:rPr lang="en-US" dirty="0"/>
              <a:t> </a:t>
            </a:r>
            <a:r>
              <a:rPr lang="en-US" dirty="0" err="1"/>
              <a:t>nigra</a:t>
            </a:r>
            <a:r>
              <a:rPr lang="en-US" dirty="0"/>
              <a:t> are involved in the control of body movement. </a:t>
            </a:r>
          </a:p>
          <a:p>
            <a:r>
              <a:rPr lang="en-US" dirty="0" smtClean="0"/>
              <a:t>The </a:t>
            </a:r>
            <a:r>
              <a:rPr lang="en-US" dirty="0"/>
              <a:t>darkly pigmented </a:t>
            </a:r>
            <a:r>
              <a:rPr lang="en-US" dirty="0" err="1"/>
              <a:t>substantia</a:t>
            </a:r>
            <a:r>
              <a:rPr lang="en-US" dirty="0"/>
              <a:t> </a:t>
            </a:r>
            <a:r>
              <a:rPr lang="en-US" dirty="0" err="1"/>
              <a:t>nigra</a:t>
            </a:r>
            <a:r>
              <a:rPr lang="en-US" dirty="0"/>
              <a:t> contains a large number of dopamine-producing neurons are located. The degeneration of neurons in the </a:t>
            </a:r>
            <a:r>
              <a:rPr lang="en-US" dirty="0" err="1"/>
              <a:t>substantia</a:t>
            </a:r>
            <a:r>
              <a:rPr lang="en-US" dirty="0"/>
              <a:t> </a:t>
            </a:r>
            <a:r>
              <a:rPr lang="en-US" dirty="0" err="1"/>
              <a:t>nigra</a:t>
            </a:r>
            <a:r>
              <a:rPr lang="en-US" dirty="0"/>
              <a:t> is associated with Parkinson’s disease</a:t>
            </a:r>
          </a:p>
        </p:txBody>
      </p:sp>
      <p:sp>
        <p:nvSpPr>
          <p:cNvPr id="4" name="Title 2"/>
          <p:cNvSpPr>
            <a:spLocks noGrp="1"/>
          </p:cNvSpPr>
          <p:nvPr>
            <p:ph type="title"/>
          </p:nvPr>
        </p:nvSpPr>
        <p:spPr>
          <a:xfrm>
            <a:off x="838200" y="13998"/>
            <a:ext cx="10515600" cy="1325563"/>
          </a:xfrm>
        </p:spPr>
        <p:txBody>
          <a:bodyPr/>
          <a:lstStyle/>
          <a:p>
            <a:r>
              <a:rPr lang="en-US" b="1" dirty="0"/>
              <a:t>BRAIN STRUCTURES AND FUNCTIONS</a:t>
            </a:r>
            <a:endParaRPr lang="en-US" dirty="0"/>
          </a:p>
        </p:txBody>
      </p:sp>
      <p:pic>
        <p:nvPicPr>
          <p:cNvPr id="2" name="Picture 1"/>
          <p:cNvPicPr>
            <a:picLocks noChangeAspect="1"/>
          </p:cNvPicPr>
          <p:nvPr/>
        </p:nvPicPr>
        <p:blipFill>
          <a:blip r:embed="rId2"/>
          <a:stretch>
            <a:fillRect/>
          </a:stretch>
        </p:blipFill>
        <p:spPr>
          <a:xfrm>
            <a:off x="112353" y="1339561"/>
            <a:ext cx="5158351" cy="5158351"/>
          </a:xfrm>
          <a:prstGeom prst="rect">
            <a:avLst/>
          </a:prstGeom>
        </p:spPr>
      </p:pic>
      <p:sp>
        <p:nvSpPr>
          <p:cNvPr id="5" name="Rectangle 4"/>
          <p:cNvSpPr/>
          <p:nvPr/>
        </p:nvSpPr>
        <p:spPr>
          <a:xfrm>
            <a:off x="5797651" y="3701846"/>
            <a:ext cx="6310773" cy="118763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6964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2032102"/>
            <a:ext cx="6858000" cy="3900488"/>
          </a:xfrm>
          <a:prstGeom prst="rect">
            <a:avLst/>
          </a:prstGeom>
        </p:spPr>
      </p:pic>
      <p:sp>
        <p:nvSpPr>
          <p:cNvPr id="5" name="Title 2"/>
          <p:cNvSpPr>
            <a:spLocks noGrp="1"/>
          </p:cNvSpPr>
          <p:nvPr>
            <p:ph type="title"/>
          </p:nvPr>
        </p:nvSpPr>
        <p:spPr>
          <a:xfrm>
            <a:off x="838200" y="13998"/>
            <a:ext cx="10515600" cy="1325563"/>
          </a:xfrm>
        </p:spPr>
        <p:txBody>
          <a:bodyPr/>
          <a:lstStyle/>
          <a:p>
            <a:r>
              <a:rPr lang="en-US" b="1" dirty="0"/>
              <a:t>BRAIN STRUCTURES AND FUNCTIONS</a:t>
            </a:r>
            <a:endParaRPr lang="en-US" dirty="0"/>
          </a:p>
        </p:txBody>
      </p:sp>
      <p:sp>
        <p:nvSpPr>
          <p:cNvPr id="7" name="Content Placeholder 2"/>
          <p:cNvSpPr>
            <a:spLocks noGrp="1"/>
          </p:cNvSpPr>
          <p:nvPr>
            <p:ph idx="1"/>
          </p:nvPr>
        </p:nvSpPr>
        <p:spPr>
          <a:xfrm>
            <a:off x="6695768" y="1161948"/>
            <a:ext cx="5496232" cy="5386336"/>
          </a:xfrm>
        </p:spPr>
        <p:txBody>
          <a:bodyPr>
            <a:normAutofit lnSpcReduction="10000"/>
          </a:bodyPr>
          <a:lstStyle/>
          <a:p>
            <a:r>
              <a:rPr lang="en-US" b="1" dirty="0"/>
              <a:t>The cerebellum </a:t>
            </a:r>
            <a:r>
              <a:rPr lang="en-US" dirty="0"/>
              <a:t>makes up approximately 10 percent of the brain's total size, but it accounts for more than 50 percent of the total number of neurons located in the entire brain</a:t>
            </a:r>
            <a:r>
              <a:rPr lang="en-US" dirty="0" smtClean="0"/>
              <a:t>.</a:t>
            </a:r>
            <a:endParaRPr lang="en-US" dirty="0"/>
          </a:p>
          <a:p>
            <a:endParaRPr lang="en-US" dirty="0"/>
          </a:p>
          <a:p>
            <a:r>
              <a:rPr lang="en-US" dirty="0"/>
              <a:t>﻿</a:t>
            </a:r>
            <a:r>
              <a:rPr lang="en-US" dirty="0" smtClean="0"/>
              <a:t>This </a:t>
            </a:r>
            <a:r>
              <a:rPr lang="en-US" dirty="0"/>
              <a:t>structure is associated with motor movement and control, but this is not because the motor commands originate here. Instead, the cerebellum serves to modify these signals and make motor movements accurate and useful.</a:t>
            </a:r>
          </a:p>
        </p:txBody>
      </p:sp>
      <p:cxnSp>
        <p:nvCxnSpPr>
          <p:cNvPr id="3" name="Straight Connector 2"/>
          <p:cNvCxnSpPr/>
          <p:nvPr/>
        </p:nvCxnSpPr>
        <p:spPr>
          <a:xfrm>
            <a:off x="7580671" y="2551471"/>
            <a:ext cx="3038168"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0874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2032102"/>
            <a:ext cx="6858000" cy="3900488"/>
          </a:xfrm>
          <a:prstGeom prst="rect">
            <a:avLst/>
          </a:prstGeom>
        </p:spPr>
      </p:pic>
      <p:sp>
        <p:nvSpPr>
          <p:cNvPr id="5" name="Title 2"/>
          <p:cNvSpPr>
            <a:spLocks noGrp="1"/>
          </p:cNvSpPr>
          <p:nvPr>
            <p:ph type="title"/>
          </p:nvPr>
        </p:nvSpPr>
        <p:spPr>
          <a:xfrm>
            <a:off x="838200" y="13998"/>
            <a:ext cx="10515600" cy="1325563"/>
          </a:xfrm>
        </p:spPr>
        <p:txBody>
          <a:bodyPr/>
          <a:lstStyle/>
          <a:p>
            <a:r>
              <a:rPr lang="en-US" b="1" dirty="0"/>
              <a:t>BRAIN STRUCTURES AND FUNCTIONS</a:t>
            </a:r>
            <a:endParaRPr lang="en-US" dirty="0"/>
          </a:p>
        </p:txBody>
      </p:sp>
      <p:sp>
        <p:nvSpPr>
          <p:cNvPr id="7" name="Content Placeholder 2"/>
          <p:cNvSpPr>
            <a:spLocks noGrp="1"/>
          </p:cNvSpPr>
          <p:nvPr>
            <p:ph idx="1"/>
          </p:nvPr>
        </p:nvSpPr>
        <p:spPr>
          <a:xfrm>
            <a:off x="6695768" y="1161948"/>
            <a:ext cx="5496232" cy="5386336"/>
          </a:xfrm>
        </p:spPr>
        <p:txBody>
          <a:bodyPr>
            <a:normAutofit/>
          </a:bodyPr>
          <a:lstStyle/>
          <a:p>
            <a:r>
              <a:rPr lang="en-US" dirty="0"/>
              <a:t>T</a:t>
            </a:r>
            <a:r>
              <a:rPr lang="en-US" dirty="0" smtClean="0"/>
              <a:t>he </a:t>
            </a:r>
            <a:r>
              <a:rPr lang="en-US" dirty="0"/>
              <a:t>cerebellum helps control posture, balance, and the coordination of voluntary movements. This allows different muscle groups in the body to act together and produce coordinated fluid movement.</a:t>
            </a:r>
          </a:p>
          <a:p>
            <a:endParaRPr lang="en-US" dirty="0"/>
          </a:p>
          <a:p>
            <a:r>
              <a:rPr lang="en-US" dirty="0"/>
              <a:t>In addition to playing an essential role in motor control, the cerebellum is also important in certain cognitive functions including speech.</a:t>
            </a:r>
          </a:p>
        </p:txBody>
      </p:sp>
    </p:spTree>
    <p:extLst>
      <p:ext uri="{BB962C8B-B14F-4D97-AF65-F5344CB8AC3E}">
        <p14:creationId xmlns:p14="http://schemas.microsoft.com/office/powerpoint/2010/main" val="2601518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838200" y="13998"/>
            <a:ext cx="10515600" cy="1325563"/>
          </a:xfrm>
        </p:spPr>
        <p:txBody>
          <a:bodyPr/>
          <a:lstStyle/>
          <a:p>
            <a:r>
              <a:rPr lang="en-US" b="1" dirty="0"/>
              <a:t>BRAIN STRUCTURES AND FUNCTIONS</a:t>
            </a:r>
            <a:endParaRPr lang="en-US" dirty="0"/>
          </a:p>
        </p:txBody>
      </p:sp>
      <p:sp>
        <p:nvSpPr>
          <p:cNvPr id="7" name="Content Placeholder 2"/>
          <p:cNvSpPr>
            <a:spLocks noGrp="1"/>
          </p:cNvSpPr>
          <p:nvPr>
            <p:ph idx="1"/>
          </p:nvPr>
        </p:nvSpPr>
        <p:spPr>
          <a:xfrm>
            <a:off x="6695768" y="1161948"/>
            <a:ext cx="5496232" cy="5386336"/>
          </a:xfrm>
        </p:spPr>
        <p:txBody>
          <a:bodyPr>
            <a:normAutofit/>
          </a:bodyPr>
          <a:lstStyle/>
          <a:p>
            <a:r>
              <a:rPr lang="en-US" dirty="0"/>
              <a:t>Located above the brainstem, the </a:t>
            </a:r>
            <a:r>
              <a:rPr lang="en-US" b="1" dirty="0"/>
              <a:t>thalamus</a:t>
            </a:r>
            <a:r>
              <a:rPr lang="en-US" dirty="0"/>
              <a:t> processes and transmits movement and sensory information</a:t>
            </a:r>
            <a:r>
              <a:rPr lang="en-US" dirty="0" smtClean="0"/>
              <a:t>.</a:t>
            </a:r>
            <a:endParaRPr lang="en-US" dirty="0"/>
          </a:p>
          <a:p>
            <a:endParaRPr lang="en-US" dirty="0"/>
          </a:p>
          <a:p>
            <a:r>
              <a:rPr lang="en-US" dirty="0"/>
              <a:t>﻿</a:t>
            </a:r>
            <a:r>
              <a:rPr lang="en-US" dirty="0" smtClean="0"/>
              <a:t>It </a:t>
            </a:r>
            <a:r>
              <a:rPr lang="en-US" dirty="0"/>
              <a:t>is essentially a relay station, taking in sensory information and then passing it on to the cerebral cortex. The cerebral cortex also sends information to the thalamus, which then sends this information to other systems.</a:t>
            </a:r>
          </a:p>
        </p:txBody>
      </p:sp>
      <p:pic>
        <p:nvPicPr>
          <p:cNvPr id="2" name="Picture 1"/>
          <p:cNvPicPr>
            <a:picLocks noChangeAspect="1"/>
          </p:cNvPicPr>
          <p:nvPr/>
        </p:nvPicPr>
        <p:blipFill>
          <a:blip r:embed="rId2"/>
          <a:stretch>
            <a:fillRect/>
          </a:stretch>
        </p:blipFill>
        <p:spPr>
          <a:xfrm>
            <a:off x="0" y="1725231"/>
            <a:ext cx="6086168" cy="3461508"/>
          </a:xfrm>
          <a:prstGeom prst="rect">
            <a:avLst/>
          </a:prstGeom>
        </p:spPr>
      </p:pic>
    </p:spTree>
    <p:extLst>
      <p:ext uri="{BB962C8B-B14F-4D97-AF65-F5344CB8AC3E}">
        <p14:creationId xmlns:p14="http://schemas.microsoft.com/office/powerpoint/2010/main" val="4287905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838200" y="13998"/>
            <a:ext cx="10515600" cy="1325563"/>
          </a:xfrm>
        </p:spPr>
        <p:txBody>
          <a:bodyPr/>
          <a:lstStyle/>
          <a:p>
            <a:r>
              <a:rPr lang="en-US" b="1" dirty="0"/>
              <a:t>BRAIN STRUCTURES AND FUNCTIONS</a:t>
            </a:r>
            <a:endParaRPr lang="en-US" dirty="0"/>
          </a:p>
        </p:txBody>
      </p:sp>
      <p:sp>
        <p:nvSpPr>
          <p:cNvPr id="7" name="Content Placeholder 2"/>
          <p:cNvSpPr>
            <a:spLocks noGrp="1"/>
          </p:cNvSpPr>
          <p:nvPr>
            <p:ph idx="1"/>
          </p:nvPr>
        </p:nvSpPr>
        <p:spPr>
          <a:xfrm>
            <a:off x="6695768" y="1161948"/>
            <a:ext cx="5496232" cy="5386336"/>
          </a:xfrm>
        </p:spPr>
        <p:txBody>
          <a:bodyPr>
            <a:normAutofit lnSpcReduction="10000"/>
          </a:bodyPr>
          <a:lstStyle/>
          <a:p>
            <a:r>
              <a:rPr lang="en-US" b="1" dirty="0"/>
              <a:t>The hypothalamus </a:t>
            </a:r>
            <a:r>
              <a:rPr lang="en-US" dirty="0"/>
              <a:t>is a grouping of nuclei that lie along the base of the brain near the pituitary gland. </a:t>
            </a:r>
            <a:endParaRPr lang="en-US" dirty="0" smtClean="0"/>
          </a:p>
          <a:p>
            <a:r>
              <a:rPr lang="en-US" dirty="0" smtClean="0"/>
              <a:t>The </a:t>
            </a:r>
            <a:r>
              <a:rPr lang="en-US" dirty="0"/>
              <a:t>hypothalamus connects with many other regions of the brain and is responsible for controlling hunger, thirst, emotions, body temperature regulation, and circadian </a:t>
            </a:r>
            <a:r>
              <a:rPr lang="en-US" dirty="0" smtClean="0"/>
              <a:t>rhythms.</a:t>
            </a:r>
          </a:p>
          <a:p>
            <a:r>
              <a:rPr lang="en-US" dirty="0"/>
              <a:t>﻿﻿The hypothalamus also controls the pituitary gland by secreting hormones, which gives the hypothalamus a great deal of control over many body functions.</a:t>
            </a:r>
          </a:p>
        </p:txBody>
      </p:sp>
      <p:pic>
        <p:nvPicPr>
          <p:cNvPr id="3" name="Picture 2"/>
          <p:cNvPicPr>
            <a:picLocks noChangeAspect="1"/>
          </p:cNvPicPr>
          <p:nvPr/>
        </p:nvPicPr>
        <p:blipFill>
          <a:blip r:embed="rId2"/>
          <a:stretch>
            <a:fillRect/>
          </a:stretch>
        </p:blipFill>
        <p:spPr>
          <a:xfrm>
            <a:off x="0" y="1855755"/>
            <a:ext cx="5914103" cy="3363646"/>
          </a:xfrm>
          <a:prstGeom prst="rect">
            <a:avLst/>
          </a:prstGeom>
        </p:spPr>
      </p:pic>
    </p:spTree>
    <p:extLst>
      <p:ext uri="{BB962C8B-B14F-4D97-AF65-F5344CB8AC3E}">
        <p14:creationId xmlns:p14="http://schemas.microsoft.com/office/powerpoint/2010/main" val="574746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838200" y="13998"/>
            <a:ext cx="10515600" cy="1325563"/>
          </a:xfrm>
        </p:spPr>
        <p:txBody>
          <a:bodyPr/>
          <a:lstStyle/>
          <a:p>
            <a:r>
              <a:rPr lang="en-US" b="1" dirty="0"/>
              <a:t>BRAIN STRUCTURES AND FUNCTIONS</a:t>
            </a:r>
            <a:endParaRPr lang="en-US" dirty="0"/>
          </a:p>
        </p:txBody>
      </p:sp>
      <p:sp>
        <p:nvSpPr>
          <p:cNvPr id="7" name="Content Placeholder 2"/>
          <p:cNvSpPr>
            <a:spLocks noGrp="1"/>
          </p:cNvSpPr>
          <p:nvPr>
            <p:ph idx="1"/>
          </p:nvPr>
        </p:nvSpPr>
        <p:spPr>
          <a:xfrm>
            <a:off x="6695768" y="1161948"/>
            <a:ext cx="5496232" cy="5386336"/>
          </a:xfrm>
        </p:spPr>
        <p:txBody>
          <a:bodyPr>
            <a:normAutofit/>
          </a:bodyPr>
          <a:lstStyle/>
          <a:p>
            <a:pPr marL="0" indent="0">
              <a:buNone/>
            </a:pPr>
            <a:r>
              <a:rPr lang="en-US" b="1" dirty="0"/>
              <a:t>The Limbic </a:t>
            </a:r>
            <a:r>
              <a:rPr lang="en-US" b="1" dirty="0" smtClean="0"/>
              <a:t>System</a:t>
            </a:r>
          </a:p>
          <a:p>
            <a:pPr marL="0" indent="0">
              <a:buNone/>
            </a:pPr>
            <a:endParaRPr lang="en-US" b="1" dirty="0" smtClean="0"/>
          </a:p>
          <a:p>
            <a:r>
              <a:rPr lang="en-US" dirty="0"/>
              <a:t>The amygdala</a:t>
            </a:r>
          </a:p>
          <a:p>
            <a:r>
              <a:rPr lang="en-US" dirty="0"/>
              <a:t>The hippocampus</a:t>
            </a:r>
          </a:p>
          <a:p>
            <a:r>
              <a:rPr lang="en-US" dirty="0"/>
              <a:t>Regions of the limbic cortex</a:t>
            </a:r>
          </a:p>
          <a:p>
            <a:r>
              <a:rPr lang="en-US" dirty="0"/>
              <a:t>The septal </a:t>
            </a:r>
            <a:r>
              <a:rPr lang="en-US" dirty="0" smtClean="0"/>
              <a:t>area</a:t>
            </a:r>
            <a:endParaRPr lang="en-US" dirty="0"/>
          </a:p>
        </p:txBody>
      </p:sp>
      <p:pic>
        <p:nvPicPr>
          <p:cNvPr id="3" name="Picture 2"/>
          <p:cNvPicPr>
            <a:picLocks noChangeAspect="1"/>
          </p:cNvPicPr>
          <p:nvPr/>
        </p:nvPicPr>
        <p:blipFill>
          <a:blip r:embed="rId2"/>
          <a:stretch>
            <a:fillRect/>
          </a:stretch>
        </p:blipFill>
        <p:spPr>
          <a:xfrm>
            <a:off x="132736" y="1855756"/>
            <a:ext cx="5864925" cy="3335676"/>
          </a:xfrm>
          <a:prstGeom prst="rect">
            <a:avLst/>
          </a:prstGeom>
        </p:spPr>
      </p:pic>
    </p:spTree>
    <p:extLst>
      <p:ext uri="{BB962C8B-B14F-4D97-AF65-F5344CB8AC3E}">
        <p14:creationId xmlns:p14="http://schemas.microsoft.com/office/powerpoint/2010/main" val="2103197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838200" y="13998"/>
            <a:ext cx="10515600" cy="1325563"/>
          </a:xfrm>
        </p:spPr>
        <p:txBody>
          <a:bodyPr/>
          <a:lstStyle/>
          <a:p>
            <a:r>
              <a:rPr lang="en-US" b="1" dirty="0"/>
              <a:t>BRAIN STRUCTURES AND FUNCTIONS</a:t>
            </a:r>
            <a:endParaRPr lang="en-US" dirty="0"/>
          </a:p>
        </p:txBody>
      </p:sp>
      <p:sp>
        <p:nvSpPr>
          <p:cNvPr id="7" name="Content Placeholder 2"/>
          <p:cNvSpPr>
            <a:spLocks noGrp="1"/>
          </p:cNvSpPr>
          <p:nvPr>
            <p:ph idx="1"/>
          </p:nvPr>
        </p:nvSpPr>
        <p:spPr>
          <a:xfrm>
            <a:off x="6695768" y="1161948"/>
            <a:ext cx="5496232" cy="5386336"/>
          </a:xfrm>
        </p:spPr>
        <p:txBody>
          <a:bodyPr>
            <a:normAutofit/>
          </a:bodyPr>
          <a:lstStyle/>
          <a:p>
            <a:r>
              <a:rPr lang="en-US" b="1" dirty="0"/>
              <a:t>The basal ganglia </a:t>
            </a:r>
            <a:r>
              <a:rPr lang="en-US" dirty="0"/>
              <a:t>are a group of large nuclei that partially surround the thalamus. These nuclei are important in the control of movement</a:t>
            </a:r>
            <a:r>
              <a:rPr lang="en-US" dirty="0" smtClean="0"/>
              <a:t>.</a:t>
            </a:r>
            <a:r>
              <a:rPr lang="en-US" dirty="0"/>
              <a:t>﻿ The red nucleus and </a:t>
            </a:r>
            <a:r>
              <a:rPr lang="en-US" dirty="0" err="1"/>
              <a:t>substantia</a:t>
            </a:r>
            <a:r>
              <a:rPr lang="en-US" dirty="0"/>
              <a:t> </a:t>
            </a:r>
            <a:r>
              <a:rPr lang="en-US" dirty="0" err="1"/>
              <a:t>nigra</a:t>
            </a:r>
            <a:r>
              <a:rPr lang="en-US" dirty="0"/>
              <a:t> of the midbrain have connections with the basal ganglia.</a:t>
            </a:r>
          </a:p>
        </p:txBody>
      </p:sp>
      <p:pic>
        <p:nvPicPr>
          <p:cNvPr id="3" name="Picture 2"/>
          <p:cNvPicPr>
            <a:picLocks noChangeAspect="1"/>
          </p:cNvPicPr>
          <p:nvPr/>
        </p:nvPicPr>
        <p:blipFill rotWithShape="1">
          <a:blip r:embed="rId2"/>
          <a:srcRect l="5226" t="10739" r="7623" b="4957"/>
          <a:stretch/>
        </p:blipFill>
        <p:spPr>
          <a:xfrm>
            <a:off x="285136" y="1642858"/>
            <a:ext cx="5810864" cy="4424516"/>
          </a:xfrm>
          <a:prstGeom prst="rect">
            <a:avLst/>
          </a:prstGeom>
        </p:spPr>
      </p:pic>
    </p:spTree>
    <p:extLst>
      <p:ext uri="{BB962C8B-B14F-4D97-AF65-F5344CB8AC3E}">
        <p14:creationId xmlns:p14="http://schemas.microsoft.com/office/powerpoint/2010/main" val="422414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t>THE RELATIONSHIP BETWEEN PHYSICAL ACTIVITY AND COGNITION IN CHILDREN</a:t>
            </a:r>
            <a:endParaRPr lang="en-US" b="1" dirty="0"/>
          </a:p>
        </p:txBody>
      </p:sp>
      <p:sp>
        <p:nvSpPr>
          <p:cNvPr id="3" name="Content Placeholder 2"/>
          <p:cNvSpPr>
            <a:spLocks noGrp="1"/>
          </p:cNvSpPr>
          <p:nvPr>
            <p:ph idx="1"/>
          </p:nvPr>
        </p:nvSpPr>
        <p:spPr>
          <a:xfrm>
            <a:off x="690716" y="1825625"/>
            <a:ext cx="10931013" cy="2657886"/>
          </a:xfrm>
        </p:spPr>
        <p:txBody>
          <a:bodyPr>
            <a:normAutofit fontScale="92500" lnSpcReduction="10000"/>
          </a:bodyPr>
          <a:lstStyle/>
          <a:p>
            <a:r>
              <a:rPr lang="en-US" dirty="0"/>
              <a:t>Benjamin A. Sibley and Jennifer L. </a:t>
            </a:r>
            <a:r>
              <a:rPr lang="en-US" dirty="0" err="1" smtClean="0"/>
              <a:t>Etnier</a:t>
            </a:r>
            <a:r>
              <a:rPr lang="en-US" dirty="0" smtClean="0"/>
              <a:t>: The </a:t>
            </a:r>
            <a:r>
              <a:rPr lang="en-US" dirty="0"/>
              <a:t>Relationship Between Physical </a:t>
            </a:r>
            <a:r>
              <a:rPr lang="en-US" dirty="0" smtClean="0"/>
              <a:t>Activity and </a:t>
            </a:r>
            <a:r>
              <a:rPr lang="en-US" dirty="0"/>
              <a:t>Cognition in Children: A </a:t>
            </a:r>
            <a:r>
              <a:rPr lang="en-US" dirty="0" smtClean="0"/>
              <a:t>Meta-Analysis. </a:t>
            </a:r>
            <a:r>
              <a:rPr lang="fr-FR" i="1" dirty="0" err="1"/>
              <a:t>Pediatric</a:t>
            </a:r>
            <a:r>
              <a:rPr lang="fr-FR" i="1" dirty="0"/>
              <a:t> </a:t>
            </a:r>
            <a:r>
              <a:rPr lang="fr-FR" i="1" dirty="0" err="1"/>
              <a:t>Exercise</a:t>
            </a:r>
            <a:r>
              <a:rPr lang="fr-FR" i="1" dirty="0"/>
              <a:t> Science</a:t>
            </a:r>
            <a:r>
              <a:rPr lang="fr-FR" dirty="0"/>
              <a:t>, 2003, 15, </a:t>
            </a:r>
            <a:r>
              <a:rPr lang="fr-FR" dirty="0" smtClean="0"/>
              <a:t>243-256. </a:t>
            </a:r>
          </a:p>
          <a:p>
            <a:endParaRPr lang="fr-FR" dirty="0"/>
          </a:p>
          <a:p>
            <a:pPr marL="0" indent="0">
              <a:buNone/>
            </a:pPr>
            <a:r>
              <a:rPr lang="en-US" dirty="0" smtClean="0"/>
              <a:t>This meta-analysis </a:t>
            </a:r>
            <a:r>
              <a:rPr lang="en-US" dirty="0"/>
              <a:t>determined a positive relation between physical activity and cognitive performance in school-age children (aged 4–18 years) in eight measurement </a:t>
            </a:r>
            <a:r>
              <a:rPr lang="en-US" dirty="0" smtClean="0"/>
              <a:t>categories:</a:t>
            </a:r>
          </a:p>
        </p:txBody>
      </p:sp>
      <p:sp>
        <p:nvSpPr>
          <p:cNvPr id="4" name="Rectangle 3"/>
          <p:cNvSpPr/>
          <p:nvPr/>
        </p:nvSpPr>
        <p:spPr>
          <a:xfrm>
            <a:off x="985684" y="4618448"/>
            <a:ext cx="10636045" cy="1938992"/>
          </a:xfrm>
          <a:prstGeom prst="rect">
            <a:avLst/>
          </a:prstGeom>
        </p:spPr>
        <p:txBody>
          <a:bodyPr wrap="square" numCol="2">
            <a:spAutoFit/>
          </a:bodyPr>
          <a:lstStyle/>
          <a:p>
            <a:pPr marL="514350" indent="-514350">
              <a:buFont typeface="+mj-lt"/>
              <a:buAutoNum type="arabicPeriod"/>
            </a:pPr>
            <a:r>
              <a:rPr lang="en-US" sz="2400" dirty="0"/>
              <a:t>perceptual skills, </a:t>
            </a:r>
          </a:p>
          <a:p>
            <a:pPr marL="514350" indent="-514350">
              <a:buFont typeface="+mj-lt"/>
              <a:buAutoNum type="arabicPeriod"/>
            </a:pPr>
            <a:r>
              <a:rPr lang="en-US" sz="2400" dirty="0"/>
              <a:t>intelligence quotient, </a:t>
            </a:r>
          </a:p>
          <a:p>
            <a:pPr marL="514350" indent="-514350">
              <a:buFont typeface="+mj-lt"/>
              <a:buAutoNum type="arabicPeriod"/>
            </a:pPr>
            <a:r>
              <a:rPr lang="en-US" sz="2400" dirty="0"/>
              <a:t>achievement, </a:t>
            </a:r>
          </a:p>
          <a:p>
            <a:pPr marL="514350" indent="-514350">
              <a:buFont typeface="+mj-lt"/>
              <a:buAutoNum type="arabicPeriod"/>
            </a:pPr>
            <a:r>
              <a:rPr lang="en-US" sz="2400" dirty="0"/>
              <a:t>verbal tests, </a:t>
            </a:r>
          </a:p>
          <a:p>
            <a:pPr marL="514350" indent="-514350">
              <a:buFont typeface="+mj-lt"/>
              <a:buAutoNum type="arabicPeriod"/>
            </a:pPr>
            <a:r>
              <a:rPr lang="en-US" sz="2400" dirty="0"/>
              <a:t>mathematic tests, </a:t>
            </a:r>
          </a:p>
          <a:p>
            <a:pPr marL="514350" indent="-514350">
              <a:buFont typeface="+mj-lt"/>
              <a:buAutoNum type="arabicPeriod"/>
            </a:pPr>
            <a:r>
              <a:rPr lang="en-US" sz="2400" dirty="0"/>
              <a:t>memory, </a:t>
            </a:r>
          </a:p>
          <a:p>
            <a:pPr marL="514350" indent="-514350">
              <a:buFont typeface="+mj-lt"/>
              <a:buAutoNum type="arabicPeriod"/>
            </a:pPr>
            <a:r>
              <a:rPr lang="en-US" sz="2400" dirty="0"/>
              <a:t>developmental level/academic readiness and </a:t>
            </a:r>
          </a:p>
          <a:p>
            <a:pPr marL="514350" indent="-514350">
              <a:buFont typeface="+mj-lt"/>
              <a:buAutoNum type="arabicPeriod"/>
            </a:pPr>
            <a:r>
              <a:rPr lang="en-US" sz="2400" dirty="0"/>
              <a:t>other</a:t>
            </a:r>
          </a:p>
        </p:txBody>
      </p:sp>
    </p:spTree>
    <p:extLst>
      <p:ext uri="{BB962C8B-B14F-4D97-AF65-F5344CB8AC3E}">
        <p14:creationId xmlns:p14="http://schemas.microsoft.com/office/powerpoint/2010/main" val="4165845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THE RELATIONSHIP BETWEEN PHYSICAL ACTIVITY AND COGNITION IN CHILDREN</a:t>
            </a:r>
            <a:endParaRPr lang="en-US" dirty="0"/>
          </a:p>
        </p:txBody>
      </p:sp>
      <p:sp>
        <p:nvSpPr>
          <p:cNvPr id="3" name="Content Placeholder 2"/>
          <p:cNvSpPr>
            <a:spLocks noGrp="1"/>
          </p:cNvSpPr>
          <p:nvPr>
            <p:ph idx="1"/>
          </p:nvPr>
        </p:nvSpPr>
        <p:spPr>
          <a:xfrm>
            <a:off x="838200" y="1958361"/>
            <a:ext cx="10515600" cy="4707910"/>
          </a:xfrm>
        </p:spPr>
        <p:txBody>
          <a:bodyPr>
            <a:normAutofit fontScale="92500"/>
          </a:bodyPr>
          <a:lstStyle/>
          <a:p>
            <a:r>
              <a:rPr lang="en-US" dirty="0"/>
              <a:t>A beneficial relationship was found for all categories, with the exception of memory, which was unrelated to physical activity </a:t>
            </a:r>
            <a:r>
              <a:rPr lang="en-US" dirty="0" err="1"/>
              <a:t>behaviour</a:t>
            </a:r>
            <a:r>
              <a:rPr lang="en-US" dirty="0"/>
              <a:t>, and for all age groups (although it was stronger for children in the age ranges of 4–7 and 11–13 years, compared with the age ranges of 8–10 and 14–18 years). </a:t>
            </a:r>
          </a:p>
          <a:p>
            <a:r>
              <a:rPr lang="en-US" dirty="0"/>
              <a:t>The effect size (ES) observed by Sibley and </a:t>
            </a:r>
            <a:r>
              <a:rPr lang="en-US" dirty="0" err="1"/>
              <a:t>Etnier</a:t>
            </a:r>
            <a:r>
              <a:rPr lang="en-US" dirty="0"/>
              <a:t> in their meta-analysis was 0.32, which is similar to that which was observed in a meta-analysis of the effects of physical activity on cognition (ES = 0.25) across the lifespan (6–90 years). </a:t>
            </a:r>
          </a:p>
          <a:p>
            <a:r>
              <a:rPr lang="en-US" dirty="0"/>
              <a:t>These findings suggest that although physical activity might be beneficial at all stages of life, early intervention might be important for the improvement and/or maintenance of cognitive health and function throughout the adult lifespan. </a:t>
            </a:r>
          </a:p>
          <a:p>
            <a:endParaRPr lang="en-US" dirty="0"/>
          </a:p>
        </p:txBody>
      </p:sp>
    </p:spTree>
    <p:extLst>
      <p:ext uri="{BB962C8B-B14F-4D97-AF65-F5344CB8AC3E}">
        <p14:creationId xmlns:p14="http://schemas.microsoft.com/office/powerpoint/2010/main" val="3430674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THE RELATIONSHIP BETWEEN PHYSICAL ACTIVITY AND COGNITION IN CHILDREN</a:t>
            </a:r>
            <a:endParaRPr lang="en-US" dirty="0"/>
          </a:p>
        </p:txBody>
      </p:sp>
      <p:pic>
        <p:nvPicPr>
          <p:cNvPr id="4" name="Content Placeholder 3"/>
          <p:cNvPicPr>
            <a:picLocks noGrp="1" noChangeAspect="1"/>
          </p:cNvPicPr>
          <p:nvPr>
            <p:ph idx="1"/>
          </p:nvPr>
        </p:nvPicPr>
        <p:blipFill>
          <a:blip r:embed="rId2"/>
          <a:stretch>
            <a:fillRect/>
          </a:stretch>
        </p:blipFill>
        <p:spPr>
          <a:xfrm>
            <a:off x="298066" y="1970907"/>
            <a:ext cx="11595867" cy="4356151"/>
          </a:xfrm>
          <a:prstGeom prst="rect">
            <a:avLst/>
          </a:prstGeom>
        </p:spPr>
      </p:pic>
    </p:spTree>
    <p:extLst>
      <p:ext uri="{BB962C8B-B14F-4D97-AF65-F5344CB8AC3E}">
        <p14:creationId xmlns:p14="http://schemas.microsoft.com/office/powerpoint/2010/main" val="2453459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141" y="114402"/>
            <a:ext cx="10515600" cy="1325563"/>
          </a:xfrm>
        </p:spPr>
        <p:txBody>
          <a:bodyPr/>
          <a:lstStyle/>
          <a:p>
            <a:pPr algn="ctr"/>
            <a:r>
              <a:rPr lang="en-US" b="1" dirty="0"/>
              <a:t>THE RELATIONSHIP BETWEEN PHYSICAL ACTIVITY AND COGNITION IN CHILDREN</a:t>
            </a:r>
            <a:endParaRPr lang="en-US" dirty="0"/>
          </a:p>
        </p:txBody>
      </p:sp>
      <p:pic>
        <p:nvPicPr>
          <p:cNvPr id="5" name="Content Placeholder 4"/>
          <p:cNvPicPr>
            <a:picLocks noGrp="1" noChangeAspect="1"/>
          </p:cNvPicPr>
          <p:nvPr>
            <p:ph idx="1"/>
          </p:nvPr>
        </p:nvPicPr>
        <p:blipFill>
          <a:blip r:embed="rId3"/>
          <a:stretch>
            <a:fillRect/>
          </a:stretch>
        </p:blipFill>
        <p:spPr>
          <a:xfrm>
            <a:off x="2585895" y="1565748"/>
            <a:ext cx="6676092" cy="3380032"/>
          </a:xfrm>
          <a:prstGeom prst="rect">
            <a:avLst/>
          </a:prstGeom>
        </p:spPr>
      </p:pic>
      <p:sp>
        <p:nvSpPr>
          <p:cNvPr id="6" name="TextBox 5"/>
          <p:cNvSpPr txBox="1"/>
          <p:nvPr/>
        </p:nvSpPr>
        <p:spPr>
          <a:xfrm>
            <a:off x="157321" y="4945780"/>
            <a:ext cx="12034679" cy="1938992"/>
          </a:xfrm>
          <a:prstGeom prst="rect">
            <a:avLst/>
          </a:prstGeom>
          <a:noFill/>
        </p:spPr>
        <p:txBody>
          <a:bodyPr wrap="square" rtlCol="0">
            <a:spAutoFit/>
          </a:bodyPr>
          <a:lstStyle/>
          <a:p>
            <a:r>
              <a:rPr lang="en-US" sz="2400" dirty="0" smtClean="0"/>
              <a:t>Regions of brain activated during the mathematical calculation </a:t>
            </a:r>
            <a:r>
              <a:rPr lang="en-US" sz="2400" dirty="0"/>
              <a:t>and reading. Given that both mathematics and reading elicit activation in the </a:t>
            </a:r>
            <a:r>
              <a:rPr lang="en-US" sz="2400" dirty="0" err="1"/>
              <a:t>frontoparietal</a:t>
            </a:r>
            <a:r>
              <a:rPr lang="en-US" sz="2400" dirty="0"/>
              <a:t> network, there is a sound basis for examining these structures in relation to academic performance. </a:t>
            </a:r>
          </a:p>
          <a:p>
            <a:r>
              <a:rPr lang="en-US" sz="2400" dirty="0"/>
              <a:t>As fitness has also been related to the </a:t>
            </a:r>
            <a:r>
              <a:rPr lang="en-US" sz="2400" dirty="0" err="1"/>
              <a:t>frontoparietal</a:t>
            </a:r>
            <a:r>
              <a:rPr lang="en-US" sz="2400" dirty="0"/>
              <a:t> network, it would follow that children might derive benefits in school performance from increased participation in physical activity. </a:t>
            </a:r>
          </a:p>
        </p:txBody>
      </p:sp>
    </p:spTree>
    <p:extLst>
      <p:ext uri="{BB962C8B-B14F-4D97-AF65-F5344CB8AC3E}">
        <p14:creationId xmlns:p14="http://schemas.microsoft.com/office/powerpoint/2010/main" val="1968693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BRAIN CAN BENEFIT FROM EXERCISE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6544639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extLst>
              <p:ext uri="{D42A27DB-BD31-4B8C-83A1-F6EECF244321}">
                <p14:modId xmlns:p14="http://schemas.microsoft.com/office/powerpoint/2010/main" val="2057066424"/>
              </p:ext>
            </p:extLst>
          </p:nvPr>
        </p:nvGraphicFramePr>
        <p:xfrm>
          <a:off x="838200" y="101600"/>
          <a:ext cx="10706100" cy="6756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068459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EXERCISE</a:t>
            </a:r>
          </a:p>
        </p:txBody>
      </p:sp>
      <p:sp>
        <p:nvSpPr>
          <p:cNvPr id="3" name="Content Placeholder 2"/>
          <p:cNvSpPr>
            <a:spLocks noGrp="1"/>
          </p:cNvSpPr>
          <p:nvPr>
            <p:ph idx="1"/>
          </p:nvPr>
        </p:nvSpPr>
        <p:spPr/>
        <p:txBody>
          <a:bodyPr/>
          <a:lstStyle/>
          <a:p>
            <a:r>
              <a:rPr lang="en-US" dirty="0" smtClean="0"/>
              <a:t>Researches of effects of physical activity on animals</a:t>
            </a:r>
          </a:p>
          <a:p>
            <a:endParaRPr lang="en-US" dirty="0"/>
          </a:p>
          <a:p>
            <a:endParaRPr lang="en-US" dirty="0"/>
          </a:p>
        </p:txBody>
      </p:sp>
      <p:pic>
        <p:nvPicPr>
          <p:cNvPr id="4" name="Picture 3"/>
          <p:cNvPicPr>
            <a:picLocks noChangeAspect="1"/>
          </p:cNvPicPr>
          <p:nvPr/>
        </p:nvPicPr>
        <p:blipFill>
          <a:blip r:embed="rId2"/>
          <a:stretch>
            <a:fillRect/>
          </a:stretch>
        </p:blipFill>
        <p:spPr>
          <a:xfrm>
            <a:off x="6706689" y="3581399"/>
            <a:ext cx="5336086" cy="3165475"/>
          </a:xfrm>
          <a:prstGeom prst="rect">
            <a:avLst/>
          </a:prstGeom>
        </p:spPr>
      </p:pic>
      <p:pic>
        <p:nvPicPr>
          <p:cNvPr id="5" name="Picture 4"/>
          <p:cNvPicPr>
            <a:picLocks noChangeAspect="1"/>
          </p:cNvPicPr>
          <p:nvPr/>
        </p:nvPicPr>
        <p:blipFill>
          <a:blip r:embed="rId3"/>
          <a:stretch>
            <a:fillRect/>
          </a:stretch>
        </p:blipFill>
        <p:spPr>
          <a:xfrm>
            <a:off x="512442" y="3368673"/>
            <a:ext cx="5996307" cy="3378201"/>
          </a:xfrm>
          <a:prstGeom prst="rect">
            <a:avLst/>
          </a:prstGeom>
        </p:spPr>
      </p:pic>
    </p:spTree>
    <p:extLst>
      <p:ext uri="{BB962C8B-B14F-4D97-AF65-F5344CB8AC3E}">
        <p14:creationId xmlns:p14="http://schemas.microsoft.com/office/powerpoint/2010/main" val="40937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EXERCISE</a:t>
            </a:r>
          </a:p>
        </p:txBody>
      </p:sp>
      <p:sp>
        <p:nvSpPr>
          <p:cNvPr id="3" name="Content Placeholder 2"/>
          <p:cNvSpPr>
            <a:spLocks noGrp="1"/>
          </p:cNvSpPr>
          <p:nvPr>
            <p:ph idx="1"/>
          </p:nvPr>
        </p:nvSpPr>
        <p:spPr/>
        <p:txBody>
          <a:bodyPr/>
          <a:lstStyle/>
          <a:p>
            <a:pPr marL="0" indent="0">
              <a:buNone/>
            </a:pPr>
            <a:r>
              <a:rPr lang="en-US" dirty="0" smtClean="0"/>
              <a:t>Researches of effects of physical activity on animals</a:t>
            </a:r>
          </a:p>
          <a:p>
            <a:r>
              <a:rPr lang="en-US" dirty="0"/>
              <a:t>positive effect on neuronal </a:t>
            </a:r>
            <a:r>
              <a:rPr lang="en-US" dirty="0" smtClean="0"/>
              <a:t>growth</a:t>
            </a:r>
          </a:p>
          <a:p>
            <a:r>
              <a:rPr lang="en-US" dirty="0"/>
              <a:t>positive effect </a:t>
            </a:r>
            <a:r>
              <a:rPr lang="en-US" dirty="0" smtClean="0"/>
              <a:t>on </a:t>
            </a:r>
            <a:r>
              <a:rPr lang="en-US" dirty="0"/>
              <a:t>the neural systems that are involved </a:t>
            </a:r>
            <a:r>
              <a:rPr lang="en-US" dirty="0" smtClean="0"/>
              <a:t>in learning </a:t>
            </a:r>
            <a:r>
              <a:rPr lang="en-US" dirty="0"/>
              <a:t>and </a:t>
            </a:r>
            <a:r>
              <a:rPr lang="en-US" dirty="0" smtClean="0"/>
              <a:t>memory</a:t>
            </a:r>
          </a:p>
          <a:p>
            <a:r>
              <a:rPr lang="en-US" dirty="0" smtClean="0"/>
              <a:t>angiogenesis</a:t>
            </a:r>
            <a:endParaRPr lang="en-US" dirty="0"/>
          </a:p>
          <a:p>
            <a:endParaRPr lang="en-US" dirty="0"/>
          </a:p>
        </p:txBody>
      </p:sp>
      <p:pic>
        <p:nvPicPr>
          <p:cNvPr id="4" name="Picture 3"/>
          <p:cNvPicPr>
            <a:picLocks noChangeAspect="1"/>
          </p:cNvPicPr>
          <p:nvPr/>
        </p:nvPicPr>
        <p:blipFill>
          <a:blip r:embed="rId3"/>
          <a:stretch>
            <a:fillRect/>
          </a:stretch>
        </p:blipFill>
        <p:spPr>
          <a:xfrm>
            <a:off x="6706689" y="3581399"/>
            <a:ext cx="5336086" cy="3165475"/>
          </a:xfrm>
          <a:prstGeom prst="rect">
            <a:avLst/>
          </a:prstGeom>
        </p:spPr>
      </p:pic>
    </p:spTree>
    <p:extLst>
      <p:ext uri="{BB962C8B-B14F-4D97-AF65-F5344CB8AC3E}">
        <p14:creationId xmlns:p14="http://schemas.microsoft.com/office/powerpoint/2010/main" val="247930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503" y="242887"/>
            <a:ext cx="10515600" cy="1325563"/>
          </a:xfrm>
        </p:spPr>
        <p:txBody>
          <a:bodyPr/>
          <a:lstStyle/>
          <a:p>
            <a:r>
              <a:rPr lang="en-US" dirty="0"/>
              <a:t>BENEFITS OF EXERCISE</a:t>
            </a:r>
          </a:p>
        </p:txBody>
      </p:sp>
      <p:sp>
        <p:nvSpPr>
          <p:cNvPr id="3" name="Content Placeholder 2"/>
          <p:cNvSpPr>
            <a:spLocks noGrp="1"/>
          </p:cNvSpPr>
          <p:nvPr>
            <p:ph idx="1"/>
          </p:nvPr>
        </p:nvSpPr>
        <p:spPr>
          <a:xfrm>
            <a:off x="383830" y="1568450"/>
            <a:ext cx="5147187" cy="4608513"/>
          </a:xfrm>
        </p:spPr>
        <p:txBody>
          <a:bodyPr>
            <a:normAutofit lnSpcReduction="10000"/>
          </a:bodyPr>
          <a:lstStyle/>
          <a:p>
            <a:r>
              <a:rPr lang="en-US" dirty="0" smtClean="0"/>
              <a:t>In </a:t>
            </a:r>
            <a:r>
              <a:rPr lang="en-US" dirty="0"/>
              <a:t>one of the first studies to highlight the links between aerobics and neurogenesis, Rusty Gage of the Salk Institute examined new brain cell growth in mice. The ‘control’ mice had no running wheel in their cages, while the ‘runners’ were able to run in their cages regularly. In the snapshots below, from Gage’s experiment, the black dots are new neurons-to-be.</a:t>
            </a:r>
          </a:p>
        </p:txBody>
      </p:sp>
      <p:pic>
        <p:nvPicPr>
          <p:cNvPr id="4" name="Picture 3"/>
          <p:cNvPicPr>
            <a:picLocks noChangeAspect="1"/>
          </p:cNvPicPr>
          <p:nvPr/>
        </p:nvPicPr>
        <p:blipFill>
          <a:blip r:embed="rId3"/>
          <a:stretch>
            <a:fillRect/>
          </a:stretch>
        </p:blipFill>
        <p:spPr>
          <a:xfrm>
            <a:off x="6396973" y="242887"/>
            <a:ext cx="5336086" cy="3165475"/>
          </a:xfrm>
          <a:prstGeom prst="rect">
            <a:avLst/>
          </a:prstGeom>
        </p:spPr>
      </p:pic>
      <p:pic>
        <p:nvPicPr>
          <p:cNvPr id="5" name="Picture 4"/>
          <p:cNvPicPr>
            <a:picLocks noChangeAspect="1"/>
          </p:cNvPicPr>
          <p:nvPr/>
        </p:nvPicPr>
        <p:blipFill rotWithShape="1">
          <a:blip r:embed="rId4"/>
          <a:srcRect l="3148" t="10962" r="8544"/>
          <a:stretch/>
        </p:blipFill>
        <p:spPr>
          <a:xfrm>
            <a:off x="5531017" y="3554362"/>
            <a:ext cx="6690675" cy="2867896"/>
          </a:xfrm>
          <a:prstGeom prst="rect">
            <a:avLst/>
          </a:prstGeom>
        </p:spPr>
      </p:pic>
    </p:spTree>
    <p:extLst>
      <p:ext uri="{BB962C8B-B14F-4D97-AF65-F5344CB8AC3E}">
        <p14:creationId xmlns:p14="http://schemas.microsoft.com/office/powerpoint/2010/main" val="1230876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5640" y="-132736"/>
            <a:ext cx="11040719" cy="1325563"/>
          </a:xfrm>
        </p:spPr>
        <p:txBody>
          <a:bodyPr>
            <a:normAutofit fontScale="90000"/>
          </a:bodyPr>
          <a:lstStyle/>
          <a:p>
            <a:r>
              <a:rPr lang="en-US" dirty="0"/>
              <a:t>Effects of exercise on hippocampal brain-derived </a:t>
            </a:r>
            <a:r>
              <a:rPr lang="en-US" dirty="0" err="1"/>
              <a:t>neurotrophic</a:t>
            </a:r>
            <a:r>
              <a:rPr lang="en-US" dirty="0"/>
              <a:t> factor (BDNF) mRNA and protein levels. </a:t>
            </a:r>
          </a:p>
        </p:txBody>
      </p:sp>
      <p:pic>
        <p:nvPicPr>
          <p:cNvPr id="4" name="Content Placeholder 3"/>
          <p:cNvPicPr>
            <a:picLocks noGrp="1" noChangeAspect="1"/>
          </p:cNvPicPr>
          <p:nvPr>
            <p:ph idx="1"/>
          </p:nvPr>
        </p:nvPicPr>
        <p:blipFill rotWithShape="1">
          <a:blip r:embed="rId3"/>
          <a:srcRect r="1037" b="8136"/>
          <a:stretch/>
        </p:blipFill>
        <p:spPr>
          <a:xfrm>
            <a:off x="1214284" y="1043646"/>
            <a:ext cx="9763432" cy="3573621"/>
          </a:xfrm>
          <a:prstGeom prst="rect">
            <a:avLst/>
          </a:prstGeom>
        </p:spPr>
      </p:pic>
      <p:sp>
        <p:nvSpPr>
          <p:cNvPr id="5" name="Content Placeholder 2"/>
          <p:cNvSpPr txBox="1">
            <a:spLocks/>
          </p:cNvSpPr>
          <p:nvPr/>
        </p:nvSpPr>
        <p:spPr>
          <a:xfrm>
            <a:off x="0" y="4617267"/>
            <a:ext cx="12192000" cy="23456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smtClean="0"/>
              <a:t>a) In </a:t>
            </a:r>
            <a:r>
              <a:rPr lang="en-US" sz="2000" dirty="0"/>
              <a:t>situ hybridization shows that expression of BDNF mRNA in the rat dentate </a:t>
            </a:r>
            <a:r>
              <a:rPr lang="en-US" sz="2000" dirty="0" err="1"/>
              <a:t>gyrus</a:t>
            </a:r>
            <a:r>
              <a:rPr lang="en-US" sz="2000" dirty="0"/>
              <a:t> (DG), </a:t>
            </a:r>
            <a:r>
              <a:rPr lang="en-US" sz="2000" dirty="0" err="1"/>
              <a:t>hilus</a:t>
            </a:r>
            <a:r>
              <a:rPr lang="en-US" sz="2000" dirty="0"/>
              <a:t>, CA1–CA3 regions and cortex is greater following exercise (seven days of voluntary wheel-running) than in sedentary animals (b). </a:t>
            </a:r>
            <a:endParaRPr lang="en-US" sz="2000" dirty="0" smtClean="0"/>
          </a:p>
          <a:p>
            <a:pPr marL="0" indent="0">
              <a:buNone/>
            </a:pPr>
            <a:r>
              <a:rPr lang="en-US" sz="2000" dirty="0" smtClean="0"/>
              <a:t>c</a:t>
            </a:r>
            <a:r>
              <a:rPr lang="en-US" sz="2000" dirty="0"/>
              <a:t>) </a:t>
            </a:r>
            <a:r>
              <a:rPr lang="en-US" sz="2000" dirty="0" smtClean="0"/>
              <a:t>hippocampal </a:t>
            </a:r>
            <a:r>
              <a:rPr lang="en-US" sz="2000" dirty="0"/>
              <a:t>BDNF protein levels in the hippocampus in sedentary (SED) and exercising (EX) animals, after five days of wheel-running (*P &lt;0.05). </a:t>
            </a:r>
            <a:endParaRPr lang="en-US" sz="2000" dirty="0" smtClean="0"/>
          </a:p>
          <a:p>
            <a:pPr marL="0" indent="0">
              <a:buNone/>
            </a:pPr>
            <a:r>
              <a:rPr lang="en-US" sz="2000" dirty="0" smtClean="0"/>
              <a:t>d</a:t>
            </a:r>
            <a:r>
              <a:rPr lang="en-US" sz="2000" dirty="0"/>
              <a:t>) Rats and mice acclimate rapidly to the running wheel and progressively increase their extent of daily running, in some cases up to a startling 20 kilometers (∼12–13 miles) per night. BDNF protein levels correlate with running distance (average over 14 days running; R2 = 0.771)</a:t>
            </a:r>
          </a:p>
        </p:txBody>
      </p:sp>
    </p:spTree>
    <p:extLst>
      <p:ext uri="{BB962C8B-B14F-4D97-AF65-F5344CB8AC3E}">
        <p14:creationId xmlns:p14="http://schemas.microsoft.com/office/powerpoint/2010/main" val="2352955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BRAIN CHANGES ON MOLECULAR LEVEL</a:t>
            </a:r>
            <a:endParaRPr lang="en-US" dirty="0"/>
          </a:p>
        </p:txBody>
      </p:sp>
      <p:sp>
        <p:nvSpPr>
          <p:cNvPr id="3" name="Content Placeholder 2"/>
          <p:cNvSpPr>
            <a:spLocks noGrp="1"/>
          </p:cNvSpPr>
          <p:nvPr>
            <p:ph idx="1"/>
          </p:nvPr>
        </p:nvSpPr>
        <p:spPr>
          <a:xfrm>
            <a:off x="838200" y="1825624"/>
            <a:ext cx="10515600" cy="4854575"/>
          </a:xfrm>
        </p:spPr>
        <p:txBody>
          <a:bodyPr>
            <a:normAutofit/>
          </a:bodyPr>
          <a:lstStyle/>
          <a:p>
            <a:r>
              <a:rPr lang="en-US" dirty="0"/>
              <a:t>Several molecular systems could </a:t>
            </a:r>
            <a:r>
              <a:rPr lang="en-US" dirty="0" smtClean="0"/>
              <a:t>potentially participate </a:t>
            </a:r>
            <a:r>
              <a:rPr lang="en-US" dirty="0"/>
              <a:t>in the benefits of exercise on the brain. </a:t>
            </a:r>
            <a:r>
              <a:rPr lang="en-US" dirty="0" err="1"/>
              <a:t>Neurotrophic</a:t>
            </a:r>
            <a:r>
              <a:rPr lang="en-US" dirty="0"/>
              <a:t> factors have most of the </a:t>
            </a:r>
            <a:r>
              <a:rPr lang="en-US" dirty="0" smtClean="0"/>
              <a:t>properties that </a:t>
            </a:r>
            <a:r>
              <a:rPr lang="en-US" dirty="0"/>
              <a:t>could underlie such beneficial effects</a:t>
            </a:r>
            <a:r>
              <a:rPr lang="en-US" dirty="0" smtClean="0"/>
              <a:t>.</a:t>
            </a:r>
          </a:p>
          <a:p>
            <a:endParaRPr lang="en-US" dirty="0" smtClean="0"/>
          </a:p>
          <a:p>
            <a:r>
              <a:rPr lang="en-US" dirty="0" smtClean="0"/>
              <a:t>Brain-derived </a:t>
            </a:r>
            <a:r>
              <a:rPr lang="en-US" dirty="0" err="1" smtClean="0"/>
              <a:t>neurotrophic</a:t>
            </a:r>
            <a:r>
              <a:rPr lang="en-US" dirty="0" smtClean="0"/>
              <a:t> factor </a:t>
            </a:r>
            <a:r>
              <a:rPr lang="en-US" dirty="0"/>
              <a:t>(BDNF) </a:t>
            </a:r>
            <a:r>
              <a:rPr lang="en-US" dirty="0" smtClean="0"/>
              <a:t>supports </a:t>
            </a:r>
            <a:r>
              <a:rPr lang="en-US" dirty="0"/>
              <a:t>the survival </a:t>
            </a:r>
            <a:r>
              <a:rPr lang="en-US" dirty="0" smtClean="0"/>
              <a:t>and growth </a:t>
            </a:r>
            <a:r>
              <a:rPr lang="en-US" dirty="0"/>
              <a:t>of many neuronal subtypes, </a:t>
            </a:r>
            <a:r>
              <a:rPr lang="en-US" dirty="0" smtClean="0"/>
              <a:t>including </a:t>
            </a:r>
            <a:r>
              <a:rPr lang="en-US" dirty="0" err="1" smtClean="0"/>
              <a:t>glutamatergic</a:t>
            </a:r>
            <a:r>
              <a:rPr lang="en-US" dirty="0" smtClean="0"/>
              <a:t> neurons.</a:t>
            </a:r>
          </a:p>
          <a:p>
            <a:endParaRPr lang="en-US" dirty="0" smtClean="0"/>
          </a:p>
          <a:p>
            <a:r>
              <a:rPr lang="en-US" dirty="0" smtClean="0"/>
              <a:t>As the </a:t>
            </a:r>
            <a:r>
              <a:rPr lang="en-US" dirty="0" err="1"/>
              <a:t>neurotrophin</a:t>
            </a:r>
            <a:r>
              <a:rPr lang="en-US" dirty="0"/>
              <a:t> field evolved, BDNF emerged as </a:t>
            </a:r>
            <a:r>
              <a:rPr lang="en-US" dirty="0" smtClean="0"/>
              <a:t>a key </a:t>
            </a:r>
            <a:r>
              <a:rPr lang="en-US" dirty="0"/>
              <a:t>mediator of synaptic efficacy, </a:t>
            </a:r>
            <a:r>
              <a:rPr lang="en-US" dirty="0" smtClean="0"/>
              <a:t>neuronal connectivity </a:t>
            </a:r>
            <a:r>
              <a:rPr lang="en-US" dirty="0"/>
              <a:t>and use-dependent </a:t>
            </a:r>
            <a:r>
              <a:rPr lang="en-US" dirty="0" smtClean="0"/>
              <a:t>plasticity.</a:t>
            </a:r>
            <a:endParaRPr lang="en-US" dirty="0"/>
          </a:p>
        </p:txBody>
      </p:sp>
    </p:spTree>
    <p:extLst>
      <p:ext uri="{BB962C8B-B14F-4D97-AF65-F5344CB8AC3E}">
        <p14:creationId xmlns:p14="http://schemas.microsoft.com/office/powerpoint/2010/main" val="2810026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BRAIN CHANGES ON MOLECULAR LEVEL</a:t>
            </a:r>
          </a:p>
        </p:txBody>
      </p:sp>
      <p:sp>
        <p:nvSpPr>
          <p:cNvPr id="3" name="Content Placeholder 2"/>
          <p:cNvSpPr>
            <a:spLocks noGrp="1"/>
          </p:cNvSpPr>
          <p:nvPr>
            <p:ph idx="1"/>
          </p:nvPr>
        </p:nvSpPr>
        <p:spPr/>
        <p:txBody>
          <a:bodyPr>
            <a:normAutofit/>
          </a:bodyPr>
          <a:lstStyle/>
          <a:p>
            <a:r>
              <a:rPr lang="en-US" dirty="0"/>
              <a:t>Exercise influences brain </a:t>
            </a:r>
            <a:r>
              <a:rPr lang="en-US" dirty="0" smtClean="0"/>
              <a:t>vasculature (angiogenesis). </a:t>
            </a:r>
            <a:r>
              <a:rPr lang="en-US" dirty="0"/>
              <a:t>In particular, physical activity increases the proliferation of brain endothelial cells and angiogenesis throughout the </a:t>
            </a:r>
            <a:r>
              <a:rPr lang="en-US" dirty="0" smtClean="0"/>
              <a:t>brain. </a:t>
            </a:r>
          </a:p>
          <a:p>
            <a:r>
              <a:rPr lang="en-US" dirty="0" smtClean="0"/>
              <a:t>The </a:t>
            </a:r>
            <a:r>
              <a:rPr lang="en-US" dirty="0"/>
              <a:t>growth factors insulin-like growth factor (IGF) and vascular endothelial growth factor (VEGF) have an important role in the </a:t>
            </a:r>
            <a:r>
              <a:rPr lang="en-US" dirty="0" err="1"/>
              <a:t>angiogenic</a:t>
            </a:r>
            <a:r>
              <a:rPr lang="en-US" dirty="0"/>
              <a:t> and neurogenic effects of exercise on the brain. Running enhances hippocampal IGF gene expression </a:t>
            </a:r>
            <a:r>
              <a:rPr lang="en-US" dirty="0" smtClean="0"/>
              <a:t>and </a:t>
            </a:r>
            <a:r>
              <a:rPr lang="en-US" dirty="0"/>
              <a:t>increases serum levels of both IGF </a:t>
            </a:r>
            <a:r>
              <a:rPr lang="en-US" dirty="0" smtClean="0"/>
              <a:t>and VEGF. </a:t>
            </a:r>
            <a:r>
              <a:rPr lang="en-US" dirty="0"/>
              <a:t>These factors also play an important part in hippocampal neurogenesis. Hippocampal gene transfer of </a:t>
            </a:r>
            <a:r>
              <a:rPr lang="en-US" dirty="0" smtClean="0"/>
              <a:t>VEGF </a:t>
            </a:r>
            <a:r>
              <a:rPr lang="en-US" dirty="0"/>
              <a:t>and peripheral infusion of IGF-1 enhanced </a:t>
            </a:r>
            <a:r>
              <a:rPr lang="en-US" dirty="0" smtClean="0"/>
              <a:t>neurogenesis. </a:t>
            </a:r>
          </a:p>
        </p:txBody>
      </p:sp>
    </p:spTree>
    <p:extLst>
      <p:ext uri="{BB962C8B-B14F-4D97-AF65-F5344CB8AC3E}">
        <p14:creationId xmlns:p14="http://schemas.microsoft.com/office/powerpoint/2010/main" val="2053575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BRAIN CHANGES ON MOLECULAR LEVEL</a:t>
            </a:r>
            <a:endParaRPr lang="en-US" dirty="0"/>
          </a:p>
        </p:txBody>
      </p:sp>
      <p:sp>
        <p:nvSpPr>
          <p:cNvPr id="3" name="Content Placeholder 2"/>
          <p:cNvSpPr>
            <a:spLocks noGrp="1"/>
          </p:cNvSpPr>
          <p:nvPr>
            <p:ph idx="1"/>
          </p:nvPr>
        </p:nvSpPr>
        <p:spPr>
          <a:xfrm>
            <a:off x="838200" y="1825624"/>
            <a:ext cx="10515600" cy="4854575"/>
          </a:xfrm>
        </p:spPr>
        <p:txBody>
          <a:bodyPr>
            <a:normAutofit/>
          </a:bodyPr>
          <a:lstStyle/>
          <a:p>
            <a:r>
              <a:rPr lang="en-US" dirty="0" smtClean="0"/>
              <a:t>Researchers predicted </a:t>
            </a:r>
            <a:r>
              <a:rPr lang="en-US" dirty="0"/>
              <a:t>that a </a:t>
            </a:r>
            <a:r>
              <a:rPr lang="en-US" dirty="0" err="1" smtClean="0"/>
              <a:t>neurotrophin</a:t>
            </a:r>
            <a:r>
              <a:rPr lang="en-US" dirty="0" smtClean="0"/>
              <a:t>-mediated response </a:t>
            </a:r>
            <a:r>
              <a:rPr lang="en-US" dirty="0"/>
              <a:t>to exercise would probably be restricted </a:t>
            </a:r>
            <a:r>
              <a:rPr lang="en-US" dirty="0" smtClean="0"/>
              <a:t>to motor–sensory </a:t>
            </a:r>
            <a:r>
              <a:rPr lang="en-US" dirty="0"/>
              <a:t>systems of the brain, such as </a:t>
            </a:r>
            <a:r>
              <a:rPr lang="en-US" dirty="0" smtClean="0"/>
              <a:t>the </a:t>
            </a:r>
            <a:r>
              <a:rPr lang="en-US" b="1" dirty="0" smtClean="0"/>
              <a:t>cerebellum</a:t>
            </a:r>
            <a:r>
              <a:rPr lang="en-US" dirty="0"/>
              <a:t>, </a:t>
            </a:r>
            <a:r>
              <a:rPr lang="en-US" b="1" dirty="0"/>
              <a:t>primary cortical areas </a:t>
            </a:r>
            <a:r>
              <a:rPr lang="en-US" dirty="0"/>
              <a:t>or </a:t>
            </a:r>
            <a:r>
              <a:rPr lang="en-US" b="1" dirty="0"/>
              <a:t>basal </a:t>
            </a:r>
            <a:r>
              <a:rPr lang="en-US" b="1" dirty="0" smtClean="0"/>
              <a:t>ganglia</a:t>
            </a:r>
            <a:r>
              <a:rPr lang="en-US" dirty="0" smtClean="0"/>
              <a:t>. </a:t>
            </a:r>
          </a:p>
          <a:p>
            <a:endParaRPr lang="en-US" dirty="0"/>
          </a:p>
          <a:p>
            <a:r>
              <a:rPr lang="en-US" dirty="0" smtClean="0"/>
              <a:t>The </a:t>
            </a:r>
            <a:r>
              <a:rPr lang="en-US" dirty="0"/>
              <a:t>findings were surprising: several days </a:t>
            </a:r>
            <a:r>
              <a:rPr lang="en-US" dirty="0" smtClean="0"/>
              <a:t>of voluntary </a:t>
            </a:r>
            <a:r>
              <a:rPr lang="en-US" dirty="0"/>
              <a:t>wheel-running increased levels of </a:t>
            </a:r>
            <a:r>
              <a:rPr lang="en-US" dirty="0" smtClean="0"/>
              <a:t>BDNF mRNA in </a:t>
            </a:r>
            <a:r>
              <a:rPr lang="en-US" dirty="0"/>
              <a:t>the </a:t>
            </a:r>
            <a:r>
              <a:rPr lang="en-US" b="1" dirty="0" smtClean="0"/>
              <a:t>hippocampus</a:t>
            </a:r>
            <a:r>
              <a:rPr lang="en-US" dirty="0" smtClean="0"/>
              <a:t>, </a:t>
            </a:r>
            <a:r>
              <a:rPr lang="en-US" dirty="0"/>
              <a:t>a highly </a:t>
            </a:r>
            <a:r>
              <a:rPr lang="en-US" dirty="0" smtClean="0"/>
              <a:t>plastic structure </a:t>
            </a:r>
            <a:r>
              <a:rPr lang="en-US" dirty="0"/>
              <a:t>that is normally associated with </a:t>
            </a:r>
            <a:r>
              <a:rPr lang="en-US" dirty="0" smtClean="0"/>
              <a:t>higher cognitive </a:t>
            </a:r>
            <a:r>
              <a:rPr lang="en-US" dirty="0"/>
              <a:t>function rather than motor activity. </a:t>
            </a:r>
            <a:r>
              <a:rPr lang="en-US" dirty="0" smtClean="0"/>
              <a:t>The changes </a:t>
            </a:r>
            <a:r>
              <a:rPr lang="en-US" dirty="0"/>
              <a:t>in mRNA levels were found in </a:t>
            </a:r>
            <a:r>
              <a:rPr lang="en-US" dirty="0" smtClean="0"/>
              <a:t>neurons, particularly </a:t>
            </a:r>
            <a:r>
              <a:rPr lang="en-US" dirty="0"/>
              <a:t>those of the dentate </a:t>
            </a:r>
            <a:r>
              <a:rPr lang="en-US" dirty="0" err="1"/>
              <a:t>gyrus</a:t>
            </a:r>
            <a:r>
              <a:rPr lang="en-US" dirty="0"/>
              <a:t> (DG), </a:t>
            </a:r>
            <a:r>
              <a:rPr lang="en-US" dirty="0" err="1" smtClean="0"/>
              <a:t>hilus</a:t>
            </a:r>
            <a:r>
              <a:rPr lang="en-US" dirty="0" smtClean="0"/>
              <a:t> and </a:t>
            </a:r>
            <a:r>
              <a:rPr lang="en-US" dirty="0"/>
              <a:t>CA3 region.</a:t>
            </a:r>
          </a:p>
        </p:txBody>
      </p:sp>
    </p:spTree>
    <p:extLst>
      <p:ext uri="{BB962C8B-B14F-4D97-AF65-F5344CB8AC3E}">
        <p14:creationId xmlns:p14="http://schemas.microsoft.com/office/powerpoint/2010/main" val="1945443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BRAIN CHANGES ON MOLECULAR LEVEL</a:t>
            </a:r>
            <a:endParaRPr lang="en-US" dirty="0"/>
          </a:p>
        </p:txBody>
      </p:sp>
      <p:sp>
        <p:nvSpPr>
          <p:cNvPr id="3" name="Content Placeholder 2"/>
          <p:cNvSpPr>
            <a:spLocks noGrp="1"/>
          </p:cNvSpPr>
          <p:nvPr>
            <p:ph idx="1"/>
          </p:nvPr>
        </p:nvSpPr>
        <p:spPr>
          <a:xfrm>
            <a:off x="838200" y="1825624"/>
            <a:ext cx="10515600" cy="4854575"/>
          </a:xfrm>
        </p:spPr>
        <p:txBody>
          <a:bodyPr>
            <a:normAutofit/>
          </a:bodyPr>
          <a:lstStyle/>
          <a:p>
            <a:r>
              <a:rPr lang="en-US" dirty="0" smtClean="0"/>
              <a:t>Increased </a:t>
            </a:r>
            <a:r>
              <a:rPr lang="en-US" dirty="0"/>
              <a:t>levels of BDNF mRNA  appeared within days in both male </a:t>
            </a:r>
            <a:r>
              <a:rPr lang="en-US" dirty="0" smtClean="0"/>
              <a:t>and </a:t>
            </a:r>
            <a:r>
              <a:rPr lang="en-US" dirty="0"/>
              <a:t>female </a:t>
            </a:r>
            <a:r>
              <a:rPr lang="en-US" dirty="0" smtClean="0"/>
              <a:t>rats</a:t>
            </a:r>
            <a:r>
              <a:rPr lang="en-US" dirty="0"/>
              <a:t>, were sustained even after several weeks of </a:t>
            </a:r>
            <a:r>
              <a:rPr lang="en-US" dirty="0" smtClean="0"/>
              <a:t>exercise, </a:t>
            </a:r>
            <a:r>
              <a:rPr lang="en-US" dirty="0"/>
              <a:t>and were paralleled by increased amounts of BDNF </a:t>
            </a:r>
            <a:r>
              <a:rPr lang="en-US" dirty="0" smtClean="0"/>
              <a:t>protein. </a:t>
            </a:r>
          </a:p>
          <a:p>
            <a:r>
              <a:rPr lang="en-US" dirty="0" smtClean="0"/>
              <a:t>Although </a:t>
            </a:r>
            <a:r>
              <a:rPr lang="en-US" dirty="0"/>
              <a:t>other trophic factors, including nerve growth factor (NGF) </a:t>
            </a:r>
            <a:r>
              <a:rPr lang="en-US" dirty="0" smtClean="0"/>
              <a:t>and </a:t>
            </a:r>
            <a:r>
              <a:rPr lang="en-US" dirty="0"/>
              <a:t>fibroblast growth factor 2 (</a:t>
            </a:r>
            <a:r>
              <a:rPr lang="en-US" dirty="0" smtClean="0"/>
              <a:t>FGF-2), </a:t>
            </a:r>
            <a:r>
              <a:rPr lang="en-US" dirty="0"/>
              <a:t>were also induced in the hippocampus in response to exercise, their </a:t>
            </a:r>
            <a:r>
              <a:rPr lang="en-US" dirty="0" err="1"/>
              <a:t>upregulation</a:t>
            </a:r>
            <a:r>
              <a:rPr lang="en-US" dirty="0"/>
              <a:t> was transient and less robust than that of BDNF, suggesting that BDNF is a better candidate for mediating the long-term benefits of exercise on the brain. </a:t>
            </a:r>
          </a:p>
        </p:txBody>
      </p:sp>
    </p:spTree>
    <p:extLst>
      <p:ext uri="{BB962C8B-B14F-4D97-AF65-F5344CB8AC3E}">
        <p14:creationId xmlns:p14="http://schemas.microsoft.com/office/powerpoint/2010/main" val="2305221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b="1" dirty="0" smtClean="0"/>
              <a:t>EXERCISE AS STIMULATION OF BRAIN DEVELOPMENT</a:t>
            </a:r>
            <a:endParaRPr lang="en-US" b="1" dirty="0"/>
          </a:p>
        </p:txBody>
      </p:sp>
      <p:sp>
        <p:nvSpPr>
          <p:cNvPr id="3" name="Content Placeholder 2"/>
          <p:cNvSpPr>
            <a:spLocks noGrp="1"/>
          </p:cNvSpPr>
          <p:nvPr>
            <p:ph idx="1"/>
          </p:nvPr>
        </p:nvSpPr>
        <p:spPr>
          <a:xfrm>
            <a:off x="838200" y="1589651"/>
            <a:ext cx="10515600" cy="1758233"/>
          </a:xfrm>
        </p:spPr>
        <p:txBody>
          <a:bodyPr/>
          <a:lstStyle/>
          <a:p>
            <a:r>
              <a:rPr lang="en-US" dirty="0" smtClean="0"/>
              <a:t>Exercise stimulate brain growth and boost cognitive performance.</a:t>
            </a:r>
          </a:p>
          <a:p>
            <a:r>
              <a:rPr lang="en-US" dirty="0" smtClean="0"/>
              <a:t>We don’t know exactly which exercise is the best. </a:t>
            </a:r>
          </a:p>
          <a:p>
            <a:r>
              <a:rPr lang="en-US" dirty="0" smtClean="0"/>
              <a:t>How much exercise is required to improve memory?</a:t>
            </a:r>
            <a:endParaRPr lang="en-US" dirty="0"/>
          </a:p>
        </p:txBody>
      </p:sp>
      <p:pic>
        <p:nvPicPr>
          <p:cNvPr id="4" name="Picture 3"/>
          <p:cNvPicPr>
            <a:picLocks noChangeAspect="1"/>
          </p:cNvPicPr>
          <p:nvPr/>
        </p:nvPicPr>
        <p:blipFill>
          <a:blip r:embed="rId2"/>
          <a:stretch>
            <a:fillRect/>
          </a:stretch>
        </p:blipFill>
        <p:spPr>
          <a:xfrm>
            <a:off x="2433484" y="3240562"/>
            <a:ext cx="7622458" cy="3617438"/>
          </a:xfrm>
          <a:prstGeom prst="rect">
            <a:avLst/>
          </a:prstGeom>
        </p:spPr>
      </p:pic>
    </p:spTree>
    <p:extLst>
      <p:ext uri="{BB962C8B-B14F-4D97-AF65-F5344CB8AC3E}">
        <p14:creationId xmlns:p14="http://schemas.microsoft.com/office/powerpoint/2010/main" val="1742842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EXERCISE AS NOOTROPIC</a:t>
            </a:r>
            <a:endParaRPr lang="en-US" b="1" dirty="0"/>
          </a:p>
        </p:txBody>
      </p:sp>
      <p:sp>
        <p:nvSpPr>
          <p:cNvPr id="3" name="Content Placeholder 2"/>
          <p:cNvSpPr>
            <a:spLocks noGrp="1"/>
          </p:cNvSpPr>
          <p:nvPr>
            <p:ph idx="1"/>
          </p:nvPr>
        </p:nvSpPr>
        <p:spPr>
          <a:xfrm>
            <a:off x="838200" y="1825625"/>
            <a:ext cx="8143568" cy="4351338"/>
          </a:xfrm>
        </p:spPr>
        <p:txBody>
          <a:bodyPr/>
          <a:lstStyle/>
          <a:p>
            <a:r>
              <a:rPr lang="en-US" dirty="0" smtClean="0"/>
              <a:t>Exercise is natural </a:t>
            </a:r>
            <a:r>
              <a:rPr lang="en-US" dirty="0" err="1" smtClean="0"/>
              <a:t>nootropic</a:t>
            </a:r>
            <a:r>
              <a:rPr lang="en-US" dirty="0" smtClean="0"/>
              <a:t> </a:t>
            </a:r>
          </a:p>
          <a:p>
            <a:endParaRPr lang="en-US" dirty="0"/>
          </a:p>
          <a:p>
            <a:r>
              <a:rPr lang="en-US" dirty="0" err="1" smtClean="0"/>
              <a:t>Nootropics</a:t>
            </a:r>
            <a:r>
              <a:rPr lang="en-US" dirty="0" smtClean="0"/>
              <a:t> (/</a:t>
            </a:r>
            <a:r>
              <a:rPr lang="en-US" dirty="0" err="1" smtClean="0"/>
              <a:t>noʊ.əˈtrɒpɪks</a:t>
            </a:r>
            <a:r>
              <a:rPr lang="en-US" dirty="0" smtClean="0"/>
              <a:t>/ </a:t>
            </a:r>
            <a:r>
              <a:rPr lang="en-US" dirty="0" err="1" smtClean="0"/>
              <a:t>noh</a:t>
            </a:r>
            <a:r>
              <a:rPr lang="en-US" dirty="0" smtClean="0"/>
              <a:t>-ə-TROP-</a:t>
            </a:r>
            <a:r>
              <a:rPr lang="en-US" dirty="0" err="1" smtClean="0"/>
              <a:t>iks</a:t>
            </a:r>
            <a:r>
              <a:rPr lang="en-US" dirty="0" smtClean="0"/>
              <a:t>) (colloquial: smart drugs and cognitive enhancers) are drugs, supplements, and other substances that may improve </a:t>
            </a:r>
            <a:r>
              <a:rPr lang="en-US" b="1" dirty="0" smtClean="0"/>
              <a:t>cognitive function, particularly executive functions, memory, creativity, or motivation, </a:t>
            </a:r>
            <a:r>
              <a:rPr lang="en-US" dirty="0" smtClean="0"/>
              <a:t>in healthy individuals.</a:t>
            </a:r>
          </a:p>
          <a:p>
            <a:endParaRPr lang="en-US" dirty="0"/>
          </a:p>
          <a:p>
            <a:endParaRPr lang="en-US" dirty="0"/>
          </a:p>
        </p:txBody>
      </p:sp>
      <p:grpSp>
        <p:nvGrpSpPr>
          <p:cNvPr id="6" name="Group 5"/>
          <p:cNvGrpSpPr/>
          <p:nvPr/>
        </p:nvGrpSpPr>
        <p:grpSpPr>
          <a:xfrm>
            <a:off x="9144000" y="1690688"/>
            <a:ext cx="2418734" cy="4900561"/>
            <a:chOff x="6843251" y="1027906"/>
            <a:chExt cx="3333135" cy="5435984"/>
          </a:xfrm>
        </p:grpSpPr>
        <p:pic>
          <p:nvPicPr>
            <p:cNvPr id="4" name="Picture 3"/>
            <p:cNvPicPr>
              <a:picLocks noChangeAspect="1"/>
            </p:cNvPicPr>
            <p:nvPr/>
          </p:nvPicPr>
          <p:blipFill rotWithShape="1">
            <a:blip r:embed="rId2"/>
            <a:srcRect l="17746" r="18250"/>
            <a:stretch/>
          </p:blipFill>
          <p:spPr>
            <a:xfrm>
              <a:off x="6843251" y="1027906"/>
              <a:ext cx="3333135" cy="5435984"/>
            </a:xfrm>
            <a:prstGeom prst="rect">
              <a:avLst/>
            </a:prstGeom>
          </p:spPr>
        </p:pic>
        <p:sp>
          <p:nvSpPr>
            <p:cNvPr id="5" name="Rounded Rectangle 4"/>
            <p:cNvSpPr/>
            <p:nvPr/>
          </p:nvSpPr>
          <p:spPr>
            <a:xfrm>
              <a:off x="7639665" y="2595716"/>
              <a:ext cx="1887793" cy="471949"/>
            </a:xfrm>
            <a:prstGeom prst="roundRect">
              <a:avLst/>
            </a:prstGeom>
            <a:solidFill>
              <a:srgbClr val="1E1E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60095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2325"/>
            <a:ext cx="10515600" cy="1325563"/>
          </a:xfrm>
        </p:spPr>
        <p:txBody>
          <a:bodyPr/>
          <a:lstStyle/>
          <a:p>
            <a:pPr algn="ctr"/>
            <a:r>
              <a:rPr lang="en-US" b="1" dirty="0" smtClean="0"/>
              <a:t>PHYSICAL ACTIVITY CAN INCREASE LEVEL OF BRAIN DERIVED NEUROTROPHIC FACTOR</a:t>
            </a:r>
            <a:endParaRPr lang="en-US" b="1" dirty="0"/>
          </a:p>
        </p:txBody>
      </p:sp>
      <p:sp>
        <p:nvSpPr>
          <p:cNvPr id="3" name="Content Placeholder 2"/>
          <p:cNvSpPr>
            <a:spLocks noGrp="1"/>
          </p:cNvSpPr>
          <p:nvPr>
            <p:ph idx="1"/>
          </p:nvPr>
        </p:nvSpPr>
        <p:spPr>
          <a:xfrm>
            <a:off x="838200" y="1828237"/>
            <a:ext cx="10515600" cy="4351338"/>
          </a:xfrm>
        </p:spPr>
        <p:txBody>
          <a:bodyPr/>
          <a:lstStyle/>
          <a:p>
            <a:r>
              <a:rPr lang="en-US" dirty="0"/>
              <a:t>Brain-derived </a:t>
            </a:r>
            <a:r>
              <a:rPr lang="en-US" dirty="0" err="1"/>
              <a:t>neurotrophic</a:t>
            </a:r>
            <a:r>
              <a:rPr lang="en-US" dirty="0"/>
              <a:t> factor (BDNF) plays an important role in neuronal survival and growth, serves as a neurotransmitter modulator, and participates in neuronal plasticity, which is essential for </a:t>
            </a:r>
            <a:r>
              <a:rPr lang="en-US" b="1" dirty="0"/>
              <a:t>learning</a:t>
            </a:r>
            <a:r>
              <a:rPr lang="en-US" dirty="0"/>
              <a:t> and </a:t>
            </a:r>
            <a:r>
              <a:rPr lang="en-US" b="1" dirty="0"/>
              <a:t>memory</a:t>
            </a:r>
            <a:r>
              <a:rPr lang="en-US" dirty="0"/>
              <a:t>. It is widely expressed in the CNS, gut and other tissues. </a:t>
            </a:r>
          </a:p>
        </p:txBody>
      </p:sp>
      <p:pic>
        <p:nvPicPr>
          <p:cNvPr id="4" name="Picture 3"/>
          <p:cNvPicPr>
            <a:picLocks noChangeAspect="1"/>
          </p:cNvPicPr>
          <p:nvPr/>
        </p:nvPicPr>
        <p:blipFill>
          <a:blip r:embed="rId2"/>
          <a:stretch>
            <a:fillRect/>
          </a:stretch>
        </p:blipFill>
        <p:spPr>
          <a:xfrm>
            <a:off x="3613355" y="3878463"/>
            <a:ext cx="4686913" cy="2979537"/>
          </a:xfrm>
          <a:prstGeom prst="rect">
            <a:avLst/>
          </a:prstGeom>
        </p:spPr>
      </p:pic>
      <p:sp>
        <p:nvSpPr>
          <p:cNvPr id="8" name="Oval 7"/>
          <p:cNvSpPr/>
          <p:nvPr/>
        </p:nvSpPr>
        <p:spPr>
          <a:xfrm>
            <a:off x="3333136" y="4675057"/>
            <a:ext cx="1017639" cy="6931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IGF 1</a:t>
            </a:r>
            <a:endParaRPr lang="en-US" b="1" dirty="0">
              <a:solidFill>
                <a:schemeClr val="tx1"/>
              </a:solidFill>
            </a:endParaRPr>
          </a:p>
        </p:txBody>
      </p:sp>
      <p:sp>
        <p:nvSpPr>
          <p:cNvPr id="9" name="Oval 8"/>
          <p:cNvSpPr/>
          <p:nvPr/>
        </p:nvSpPr>
        <p:spPr>
          <a:xfrm>
            <a:off x="4436807" y="3478114"/>
            <a:ext cx="1017639" cy="6931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BDNF</a:t>
            </a:r>
            <a:endParaRPr lang="en-US" b="1" dirty="0">
              <a:solidFill>
                <a:schemeClr val="tx1"/>
              </a:solidFill>
            </a:endParaRPr>
          </a:p>
        </p:txBody>
      </p:sp>
      <p:sp>
        <p:nvSpPr>
          <p:cNvPr id="10" name="Oval 9"/>
          <p:cNvSpPr/>
          <p:nvPr/>
        </p:nvSpPr>
        <p:spPr>
          <a:xfrm>
            <a:off x="6277897" y="3878463"/>
            <a:ext cx="1017639" cy="6931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VEGF</a:t>
            </a:r>
            <a:endParaRPr lang="en-US" b="1" dirty="0">
              <a:solidFill>
                <a:schemeClr val="tx1"/>
              </a:solidFill>
            </a:endParaRPr>
          </a:p>
        </p:txBody>
      </p:sp>
    </p:spTree>
    <p:extLst>
      <p:ext uri="{BB962C8B-B14F-4D97-AF65-F5344CB8AC3E}">
        <p14:creationId xmlns:p14="http://schemas.microsoft.com/office/powerpoint/2010/main" val="3545482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PHYSICAL ACTIVITY CAN INCREASE LEVEL OF BRAIN DERIVED NEUROTROPHIC FACTOR</a:t>
            </a:r>
            <a:endParaRPr lang="en-US" b="1" dirty="0"/>
          </a:p>
        </p:txBody>
      </p:sp>
      <p:sp>
        <p:nvSpPr>
          <p:cNvPr id="3" name="Content Placeholder 2"/>
          <p:cNvSpPr>
            <a:spLocks noGrp="1"/>
          </p:cNvSpPr>
          <p:nvPr>
            <p:ph idx="1"/>
          </p:nvPr>
        </p:nvSpPr>
        <p:spPr>
          <a:xfrm>
            <a:off x="838200" y="2034712"/>
            <a:ext cx="10515600" cy="4823287"/>
          </a:xfrm>
        </p:spPr>
        <p:txBody>
          <a:bodyPr>
            <a:normAutofit/>
          </a:bodyPr>
          <a:lstStyle/>
          <a:p>
            <a:r>
              <a:rPr lang="en-US" dirty="0"/>
              <a:t>Another possible influence of exercise on brain is related to the increased concentrations of the </a:t>
            </a:r>
            <a:r>
              <a:rPr lang="en-US" b="1" dirty="0"/>
              <a:t>brain derived </a:t>
            </a:r>
            <a:r>
              <a:rPr lang="en-US" b="1" dirty="0" err="1"/>
              <a:t>neurotrophic</a:t>
            </a:r>
            <a:r>
              <a:rPr lang="en-US" b="1" dirty="0"/>
              <a:t> factor (BDNF</a:t>
            </a:r>
            <a:r>
              <a:rPr lang="en-US" b="1" dirty="0" smtClean="0"/>
              <a:t>), IGF-1</a:t>
            </a:r>
            <a:r>
              <a:rPr lang="en-US" dirty="0" smtClean="0"/>
              <a:t> </a:t>
            </a:r>
            <a:r>
              <a:rPr lang="en-US" dirty="0"/>
              <a:t>and </a:t>
            </a:r>
            <a:r>
              <a:rPr lang="en-US" b="1" dirty="0"/>
              <a:t>vascular endothelial-derived growth factor (VEGF). </a:t>
            </a:r>
            <a:endParaRPr lang="en-US" b="1" dirty="0" smtClean="0"/>
          </a:p>
          <a:p>
            <a:r>
              <a:rPr lang="en-US" dirty="0" smtClean="0"/>
              <a:t>This </a:t>
            </a:r>
            <a:r>
              <a:rPr lang="en-US" dirty="0"/>
              <a:t>three growth factors belongs to the group of </a:t>
            </a:r>
            <a:r>
              <a:rPr lang="en-US" b="1" dirty="0" err="1"/>
              <a:t>neurotrophins</a:t>
            </a:r>
            <a:r>
              <a:rPr lang="en-US" dirty="0"/>
              <a:t> that are important to the development and maintenance of functioning of neural cells in the brain. BDNF is the major mediator of the impact of aerobic exercise on hippocampal neuroplasticity and functioning</a:t>
            </a:r>
          </a:p>
          <a:p>
            <a:r>
              <a:rPr lang="en-US" dirty="0"/>
              <a:t>Effects of exercise on learning is mostly regulated by IGF-1 and BDNF</a:t>
            </a:r>
            <a:r>
              <a:rPr lang="en-US" dirty="0" smtClean="0"/>
              <a:t>.</a:t>
            </a:r>
          </a:p>
          <a:p>
            <a:r>
              <a:rPr lang="en-US" dirty="0"/>
              <a:t>Stimulation of angiogenesis and hippocampal neurogenesis caused by exercise is regulated by IGF-1 and VEGF </a:t>
            </a:r>
          </a:p>
          <a:p>
            <a:endParaRPr lang="en-US" dirty="0"/>
          </a:p>
        </p:txBody>
      </p:sp>
    </p:spTree>
    <p:extLst>
      <p:ext uri="{BB962C8B-B14F-4D97-AF65-F5344CB8AC3E}">
        <p14:creationId xmlns:p14="http://schemas.microsoft.com/office/powerpoint/2010/main" val="3283892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8144"/>
            <a:ext cx="10515600" cy="1325563"/>
          </a:xfrm>
        </p:spPr>
        <p:txBody>
          <a:bodyPr/>
          <a:lstStyle/>
          <a:p>
            <a:pPr algn="ctr"/>
            <a:r>
              <a:rPr lang="en-US" b="1" dirty="0" smtClean="0"/>
              <a:t>PHYSICAL ACTIVITY CAN INCREASE LEVEL OF BRAIN DERIVED NEUROTROPHIC FACTOR</a:t>
            </a:r>
            <a:endParaRPr lang="en-US" b="1" dirty="0"/>
          </a:p>
        </p:txBody>
      </p:sp>
      <p:sp>
        <p:nvSpPr>
          <p:cNvPr id="3" name="Content Placeholder 2"/>
          <p:cNvSpPr>
            <a:spLocks noGrp="1"/>
          </p:cNvSpPr>
          <p:nvPr>
            <p:ph idx="1"/>
          </p:nvPr>
        </p:nvSpPr>
        <p:spPr>
          <a:xfrm>
            <a:off x="427703" y="1690688"/>
            <a:ext cx="10926097" cy="5167312"/>
          </a:xfrm>
        </p:spPr>
        <p:txBody>
          <a:bodyPr>
            <a:normAutofit fontScale="92500" lnSpcReduction="20000"/>
          </a:bodyPr>
          <a:lstStyle/>
          <a:p>
            <a:pPr algn="just"/>
            <a:r>
              <a:rPr lang="en-US" dirty="0"/>
              <a:t>One of the recent study shows that BDNF is the crucial for hippocampal function, synaptic plasticity, learning and modulation of depression </a:t>
            </a:r>
          </a:p>
          <a:p>
            <a:pPr algn="just"/>
            <a:r>
              <a:rPr lang="en-US" dirty="0"/>
              <a:t>Level of BDNF in different regions of brain can increase by exercise. The greatest increase of BDNF occur in the hippocampus, and after few days of regular exercise BDNF production is increased in all hippocampal subfields. This increase of BDNF can be maintained for weeks with regular exercising </a:t>
            </a:r>
          </a:p>
          <a:p>
            <a:pPr algn="just"/>
            <a:r>
              <a:rPr lang="en-US" dirty="0"/>
              <a:t>Similar to increase of BDNF exercise can influence the increase of IGF-1 in hippocampal neurons and this level can maintain several days after exercise. Exercise induce rapid increase of peripheral circulating levels of IGF-1 which is the key factor of exercise induced neurogenesis and improved memory </a:t>
            </a:r>
          </a:p>
          <a:p>
            <a:pPr algn="just"/>
            <a:r>
              <a:rPr lang="en-US" dirty="0"/>
              <a:t>Some studies consider BDNF and IGF-1 as exercise induced mediator that has the main impact on behavioral improvements, while the exercise induced neurogenesis and angiogenesis are regulated predominantly by mutual influence of IGF-1 and vascular endothelial-derived growth factor (VEGF). This two growth factors increase their levels by exercise in the periphery and cross the blood-brain barrier to enter the </a:t>
            </a:r>
            <a:r>
              <a:rPr lang="en-US" dirty="0" smtClean="0"/>
              <a:t>brain.</a:t>
            </a:r>
            <a:endParaRPr lang="en-US" dirty="0"/>
          </a:p>
        </p:txBody>
      </p:sp>
    </p:spTree>
    <p:extLst>
      <p:ext uri="{BB962C8B-B14F-4D97-AF65-F5344CB8AC3E}">
        <p14:creationId xmlns:p14="http://schemas.microsoft.com/office/powerpoint/2010/main" val="1834698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t>EXERCISE PLAYS A PROFOUND ROLE IN NEURONAL </a:t>
            </a:r>
            <a:r>
              <a:rPr lang="en-US" b="1" dirty="0" smtClean="0"/>
              <a:t>PLASTICITY</a:t>
            </a:r>
            <a:endParaRPr lang="en-US" b="1" dirty="0"/>
          </a:p>
        </p:txBody>
      </p:sp>
      <p:sp>
        <p:nvSpPr>
          <p:cNvPr id="3" name="Content Placeholder 2"/>
          <p:cNvSpPr>
            <a:spLocks noGrp="1"/>
          </p:cNvSpPr>
          <p:nvPr>
            <p:ph idx="1"/>
          </p:nvPr>
        </p:nvSpPr>
        <p:spPr>
          <a:xfrm>
            <a:off x="838200" y="1220941"/>
            <a:ext cx="10515600" cy="4351338"/>
          </a:xfrm>
        </p:spPr>
        <p:txBody>
          <a:bodyPr>
            <a:normAutofit/>
          </a:bodyPr>
          <a:lstStyle/>
          <a:p>
            <a:endParaRPr lang="en-US" dirty="0"/>
          </a:p>
          <a:p>
            <a:r>
              <a:rPr lang="en-US" dirty="0" smtClean="0"/>
              <a:t>The researchers used different methods including brain scans, EEG recordings, and blood as well as saliva sampling to investigate the exercise-induced brain activity and volume changes in different brain areas including frontal and central regions of the brain, the hippocampus, cerebellum, and the motor cortex. </a:t>
            </a:r>
            <a:endParaRPr lang="en-US" dirty="0"/>
          </a:p>
        </p:txBody>
      </p:sp>
      <p:pic>
        <p:nvPicPr>
          <p:cNvPr id="4" name="Picture 3"/>
          <p:cNvPicPr>
            <a:picLocks noChangeAspect="1"/>
          </p:cNvPicPr>
          <p:nvPr/>
        </p:nvPicPr>
        <p:blipFill>
          <a:blip r:embed="rId2"/>
          <a:stretch>
            <a:fillRect/>
          </a:stretch>
        </p:blipFill>
        <p:spPr>
          <a:xfrm>
            <a:off x="1941785" y="3672348"/>
            <a:ext cx="7054731" cy="3185652"/>
          </a:xfrm>
          <a:prstGeom prst="rect">
            <a:avLst/>
          </a:prstGeom>
        </p:spPr>
      </p:pic>
    </p:spTree>
    <p:extLst>
      <p:ext uri="{BB962C8B-B14F-4D97-AF65-F5344CB8AC3E}">
        <p14:creationId xmlns:p14="http://schemas.microsoft.com/office/powerpoint/2010/main" val="1290943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MEASURING OF COGNITIVE PROCESSES</a:t>
            </a:r>
            <a:endParaRPr lang="en-US" b="1" dirty="0"/>
          </a:p>
        </p:txBody>
      </p:sp>
      <p:sp>
        <p:nvSpPr>
          <p:cNvPr id="3" name="Content Placeholder 2"/>
          <p:cNvSpPr>
            <a:spLocks noGrp="1"/>
          </p:cNvSpPr>
          <p:nvPr>
            <p:ph idx="1"/>
          </p:nvPr>
        </p:nvSpPr>
        <p:spPr/>
        <p:txBody>
          <a:bodyPr>
            <a:normAutofit lnSpcReduction="10000"/>
          </a:bodyPr>
          <a:lstStyle/>
          <a:p>
            <a:pPr marL="0" indent="0">
              <a:buNone/>
            </a:pPr>
            <a:r>
              <a:rPr lang="en-US" dirty="0" smtClean="0"/>
              <a:t>The </a:t>
            </a:r>
            <a:r>
              <a:rPr lang="en-US" dirty="0"/>
              <a:t>majority of studies in this area have relied heavily on the use of </a:t>
            </a:r>
            <a:r>
              <a:rPr lang="en-US" dirty="0" err="1" smtClean="0"/>
              <a:t>behavioural</a:t>
            </a:r>
            <a:r>
              <a:rPr lang="en-US" dirty="0" smtClean="0"/>
              <a:t> performance </a:t>
            </a:r>
            <a:r>
              <a:rPr lang="en-US" dirty="0"/>
              <a:t>measures (i.e. response accuracy and reaction time) as indicators of cognitive </a:t>
            </a:r>
            <a:r>
              <a:rPr lang="en-US" dirty="0" smtClean="0"/>
              <a:t>performance. </a:t>
            </a:r>
            <a:r>
              <a:rPr lang="en-US" dirty="0"/>
              <a:t>Although these measures have undoubtedly enhanced our ability to answer the </a:t>
            </a:r>
            <a:r>
              <a:rPr lang="en-US" dirty="0" smtClean="0"/>
              <a:t>question of </a:t>
            </a:r>
            <a:r>
              <a:rPr lang="en-US" dirty="0"/>
              <a:t>whether or not exercise has a beneficial effect on cognition, it remains challenging to </a:t>
            </a:r>
            <a:r>
              <a:rPr lang="en-US" dirty="0" smtClean="0"/>
              <a:t>make definitive </a:t>
            </a:r>
            <a:r>
              <a:rPr lang="en-US" dirty="0"/>
              <a:t>conclusions about the subtle aspects of cognitive processing that are influenced by </a:t>
            </a:r>
            <a:r>
              <a:rPr lang="en-US" dirty="0" smtClean="0"/>
              <a:t>exercise, since </a:t>
            </a:r>
            <a:r>
              <a:rPr lang="en-US" dirty="0" err="1"/>
              <a:t>behavioural</a:t>
            </a:r>
            <a:r>
              <a:rPr lang="en-US" dirty="0"/>
              <a:t> measures represent end-state processes.</a:t>
            </a:r>
            <a:endParaRPr lang="en-US" dirty="0" smtClean="0"/>
          </a:p>
          <a:p>
            <a:endParaRPr lang="en-US" dirty="0"/>
          </a:p>
          <a:p>
            <a:r>
              <a:rPr lang="en-US" dirty="0" smtClean="0"/>
              <a:t>paper-and-pencil tests</a:t>
            </a:r>
          </a:p>
          <a:p>
            <a:r>
              <a:rPr lang="en-US" dirty="0" smtClean="0"/>
              <a:t>computer-based </a:t>
            </a:r>
            <a:r>
              <a:rPr lang="en-US" dirty="0"/>
              <a:t>tests</a:t>
            </a:r>
          </a:p>
        </p:txBody>
      </p:sp>
    </p:spTree>
    <p:extLst>
      <p:ext uri="{BB962C8B-B14F-4D97-AF65-F5344CB8AC3E}">
        <p14:creationId xmlns:p14="http://schemas.microsoft.com/office/powerpoint/2010/main" val="2671417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9336" y="1629156"/>
            <a:ext cx="4433889" cy="3537922"/>
          </a:xfrm>
          <a:prstGeom prst="rect">
            <a:avLst/>
          </a:prstGeom>
        </p:spPr>
      </p:pic>
      <p:pic>
        <p:nvPicPr>
          <p:cNvPr id="3" name="Picture 2"/>
          <p:cNvPicPr>
            <a:picLocks noChangeAspect="1"/>
          </p:cNvPicPr>
          <p:nvPr/>
        </p:nvPicPr>
        <p:blipFill rotWithShape="1">
          <a:blip r:embed="rId3"/>
          <a:srcRect l="2863" t="15914"/>
          <a:stretch/>
        </p:blipFill>
        <p:spPr>
          <a:xfrm>
            <a:off x="5053981" y="1716534"/>
            <a:ext cx="6906961" cy="3363166"/>
          </a:xfrm>
          <a:prstGeom prst="rect">
            <a:avLst/>
          </a:prstGeom>
        </p:spPr>
      </p:pic>
      <p:sp>
        <p:nvSpPr>
          <p:cNvPr id="4"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smtClean="0"/>
              <a:t>MEASURING OF COGNITIVE PROCESSES</a:t>
            </a:r>
            <a:endParaRPr lang="en-US" b="1" dirty="0"/>
          </a:p>
        </p:txBody>
      </p:sp>
    </p:spTree>
    <p:extLst>
      <p:ext uri="{BB962C8B-B14F-4D97-AF65-F5344CB8AC3E}">
        <p14:creationId xmlns:p14="http://schemas.microsoft.com/office/powerpoint/2010/main" val="3180902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NEUROIMAGING TECHNIQUES</a:t>
            </a:r>
            <a:endParaRPr lang="en-US" b="1" dirty="0"/>
          </a:p>
        </p:txBody>
      </p:sp>
      <p:sp>
        <p:nvSpPr>
          <p:cNvPr id="3" name="Content Placeholder 2"/>
          <p:cNvSpPr>
            <a:spLocks noGrp="1"/>
          </p:cNvSpPr>
          <p:nvPr>
            <p:ph idx="1"/>
          </p:nvPr>
        </p:nvSpPr>
        <p:spPr/>
        <p:txBody>
          <a:bodyPr/>
          <a:lstStyle/>
          <a:p>
            <a:r>
              <a:rPr lang="en-US" dirty="0"/>
              <a:t>E</a:t>
            </a:r>
            <a:r>
              <a:rPr lang="en-US" dirty="0" smtClean="0"/>
              <a:t>vent-related </a:t>
            </a:r>
            <a:r>
              <a:rPr lang="en-US" dirty="0"/>
              <a:t>brain potentials (ERP). An event-related potential (ERP) is the measured brain response that is the direct result of a specific sensory, cognitive, or motor event. More formally, it is any stereotyped electrophysiological response to a stimulus. The study of the brain in this way provides a noninvasive means of evaluating brain functioning.</a:t>
            </a:r>
          </a:p>
          <a:p>
            <a:endParaRPr lang="en-US" dirty="0" smtClean="0"/>
          </a:p>
          <a:p>
            <a:r>
              <a:rPr lang="en-US" dirty="0" smtClean="0"/>
              <a:t>Structural and </a:t>
            </a:r>
            <a:r>
              <a:rPr lang="en-US" dirty="0"/>
              <a:t>functional MRI</a:t>
            </a:r>
          </a:p>
        </p:txBody>
      </p:sp>
    </p:spTree>
    <p:extLst>
      <p:ext uri="{BB962C8B-B14F-4D97-AF65-F5344CB8AC3E}">
        <p14:creationId xmlns:p14="http://schemas.microsoft.com/office/powerpoint/2010/main" val="3414606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957"/>
            <a:ext cx="10515600" cy="1325563"/>
          </a:xfrm>
        </p:spPr>
        <p:txBody>
          <a:bodyPr/>
          <a:lstStyle/>
          <a:p>
            <a:r>
              <a:rPr lang="en-US" dirty="0" smtClean="0"/>
              <a:t>EVENT-RELATED POTENTIALS </a:t>
            </a:r>
            <a:endParaRPr lang="en-US" dirty="0"/>
          </a:p>
        </p:txBody>
      </p:sp>
      <p:sp>
        <p:nvSpPr>
          <p:cNvPr id="3" name="Content Placeholder 2"/>
          <p:cNvSpPr>
            <a:spLocks noGrp="1"/>
          </p:cNvSpPr>
          <p:nvPr>
            <p:ph idx="1"/>
          </p:nvPr>
        </p:nvSpPr>
        <p:spPr>
          <a:xfrm>
            <a:off x="280219" y="1566607"/>
            <a:ext cx="11073581" cy="5291393"/>
          </a:xfrm>
        </p:spPr>
        <p:txBody>
          <a:bodyPr>
            <a:normAutofit/>
          </a:bodyPr>
          <a:lstStyle/>
          <a:p>
            <a:pPr algn="just"/>
            <a:r>
              <a:rPr lang="en-US" dirty="0"/>
              <a:t>Event-related potentials (ERPs) are very small voltages generated in the brain structures in response to specific events or </a:t>
            </a:r>
            <a:r>
              <a:rPr lang="en-US" dirty="0" smtClean="0"/>
              <a:t>stimuli. </a:t>
            </a:r>
            <a:r>
              <a:rPr lang="en-US" dirty="0"/>
              <a:t>They are EEG changes that are time locked to sensory, motor or cognitive events that provide safe and noninvasive approach to study psychophysiological correlates of mental processes. Event-related potentials can be elicited by a wide variety of sensory, cognitive or motor events. They are thought to reflect the summed activity of postsynaptic potentials produced when a large number of similarly oriented cortical pyramidal neurons (in the order of thousands or millions) fire in synchrony while processing </a:t>
            </a:r>
            <a:r>
              <a:rPr lang="en-US" dirty="0" smtClean="0"/>
              <a:t>information. </a:t>
            </a:r>
            <a:endParaRPr lang="en-US" dirty="0"/>
          </a:p>
        </p:txBody>
      </p:sp>
    </p:spTree>
    <p:extLst>
      <p:ext uri="{BB962C8B-B14F-4D97-AF65-F5344CB8AC3E}">
        <p14:creationId xmlns:p14="http://schemas.microsoft.com/office/powerpoint/2010/main" val="1046920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957"/>
            <a:ext cx="10515600" cy="1325563"/>
          </a:xfrm>
        </p:spPr>
        <p:txBody>
          <a:bodyPr/>
          <a:lstStyle/>
          <a:p>
            <a:r>
              <a:rPr lang="en-US" dirty="0" smtClean="0"/>
              <a:t>EVENT-RELATED POTENTIALS </a:t>
            </a:r>
            <a:endParaRPr lang="en-US" dirty="0"/>
          </a:p>
        </p:txBody>
      </p:sp>
      <p:sp>
        <p:nvSpPr>
          <p:cNvPr id="3" name="Content Placeholder 2"/>
          <p:cNvSpPr>
            <a:spLocks noGrp="1"/>
          </p:cNvSpPr>
          <p:nvPr>
            <p:ph idx="1"/>
          </p:nvPr>
        </p:nvSpPr>
        <p:spPr>
          <a:xfrm>
            <a:off x="280219" y="1566607"/>
            <a:ext cx="11073581" cy="5291393"/>
          </a:xfrm>
        </p:spPr>
        <p:txBody>
          <a:bodyPr>
            <a:normAutofit/>
          </a:bodyPr>
          <a:lstStyle/>
          <a:p>
            <a:pPr algn="just"/>
            <a:r>
              <a:rPr lang="en-US" dirty="0"/>
              <a:t>Event-related potentials (ERPs) </a:t>
            </a:r>
            <a:r>
              <a:rPr lang="en-US" dirty="0" smtClean="0"/>
              <a:t>in </a:t>
            </a:r>
            <a:r>
              <a:rPr lang="en-US" dirty="0"/>
              <a:t>humans can be divided into 2 categories. The early waves, or components peaking roughly within the first 100 milliseconds after stimulus, are termed ‘sensory’ or ‘exogenous’ as they depend largely on the physical parameters of the stimulus. In contrast, ERPs generated in later parts reflect the manner in which the subject evaluates the stimulus and are termed ‘cognitive’ or ‘endogenous’ ERPs as they examine information processing. The waveforms are described according to latency and amplitude.</a:t>
            </a:r>
          </a:p>
        </p:txBody>
      </p:sp>
    </p:spTree>
    <p:extLst>
      <p:ext uri="{BB962C8B-B14F-4D97-AF65-F5344CB8AC3E}">
        <p14:creationId xmlns:p14="http://schemas.microsoft.com/office/powerpoint/2010/main" val="63941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546100" y="111125"/>
            <a:ext cx="10515600" cy="1325563"/>
          </a:xfrm>
        </p:spPr>
        <p:txBody>
          <a:bodyPr/>
          <a:lstStyle/>
          <a:p>
            <a:pPr algn="ctr"/>
            <a:r>
              <a:rPr lang="sr-Latn-RS" b="1" dirty="0" smtClean="0"/>
              <a:t>INFLUENCE OF EXERCISE ON WHITE MATTER</a:t>
            </a:r>
            <a:endParaRPr lang="en-US" b="1" dirty="0"/>
          </a:p>
        </p:txBody>
      </p:sp>
      <p:pic>
        <p:nvPicPr>
          <p:cNvPr id="6" name="Content Placeholder 5"/>
          <p:cNvPicPr>
            <a:picLocks noGrp="1" noChangeAspect="1"/>
          </p:cNvPicPr>
          <p:nvPr>
            <p:ph idx="1"/>
          </p:nvPr>
        </p:nvPicPr>
        <p:blipFill rotWithShape="1">
          <a:blip r:embed="rId2"/>
          <a:srcRect l="16033" t="21087" r="21448" b="16454"/>
          <a:stretch/>
        </p:blipFill>
        <p:spPr>
          <a:xfrm>
            <a:off x="838200" y="1193800"/>
            <a:ext cx="9901646" cy="5561557"/>
          </a:xfrm>
          <a:prstGeom prst="rect">
            <a:avLst/>
          </a:prstGeom>
        </p:spPr>
      </p:pic>
    </p:spTree>
    <p:extLst>
      <p:ext uri="{BB962C8B-B14F-4D97-AF65-F5344CB8AC3E}">
        <p14:creationId xmlns:p14="http://schemas.microsoft.com/office/powerpoint/2010/main" val="3460952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0716" y="0"/>
            <a:ext cx="10515600" cy="1325563"/>
          </a:xfrm>
        </p:spPr>
        <p:txBody>
          <a:bodyPr/>
          <a:lstStyle/>
          <a:p>
            <a:r>
              <a:rPr lang="sr-Latn-RS" b="1" dirty="0"/>
              <a:t>INFLUENCE OF EXERCISE ON WHITE MATTER</a:t>
            </a:r>
            <a:endParaRPr lang="en-US" dirty="0"/>
          </a:p>
        </p:txBody>
      </p:sp>
      <p:sp>
        <p:nvSpPr>
          <p:cNvPr id="3" name="Content Placeholder 2"/>
          <p:cNvSpPr>
            <a:spLocks noGrp="1"/>
          </p:cNvSpPr>
          <p:nvPr>
            <p:ph idx="1"/>
          </p:nvPr>
        </p:nvSpPr>
        <p:spPr>
          <a:xfrm>
            <a:off x="433848" y="1325563"/>
            <a:ext cx="11029335" cy="4351338"/>
          </a:xfrm>
        </p:spPr>
        <p:txBody>
          <a:bodyPr/>
          <a:lstStyle/>
          <a:p>
            <a:r>
              <a:rPr lang="en-US" dirty="0"/>
              <a:t>Aerobic fitness has been found to play a positive role in brain and cognitive health of children. Yet, many of the neural biomarkers related to aerobic fitness remain unknown. Here, using diffusion tensor imaging, </a:t>
            </a:r>
            <a:r>
              <a:rPr lang="sr-Latn-RS" dirty="0" smtClean="0"/>
              <a:t>authors </a:t>
            </a:r>
            <a:r>
              <a:rPr lang="en-US" dirty="0" smtClean="0"/>
              <a:t>demonstrated </a:t>
            </a:r>
            <a:r>
              <a:rPr lang="en-US" dirty="0"/>
              <a:t>that higher aerobic fitness was related to greater estimates of white matter microstructure in children. Higher fit 9- and 10-year-old children showed greater fractional anisotropy (FA) in sections of the </a:t>
            </a:r>
            <a:r>
              <a:rPr lang="en-US" b="1" dirty="0"/>
              <a:t>corpus callosum</a:t>
            </a:r>
            <a:r>
              <a:rPr lang="en-US" dirty="0"/>
              <a:t>, </a:t>
            </a:r>
            <a:r>
              <a:rPr lang="en-US" b="1" dirty="0"/>
              <a:t>corona </a:t>
            </a:r>
            <a:r>
              <a:rPr lang="en-US" b="1" dirty="0" err="1"/>
              <a:t>radiata</a:t>
            </a:r>
            <a:r>
              <a:rPr lang="en-US" dirty="0"/>
              <a:t>, and </a:t>
            </a:r>
            <a:r>
              <a:rPr lang="en-US" b="1" dirty="0"/>
              <a:t>superior longitudinal fasciculus</a:t>
            </a:r>
            <a:r>
              <a:rPr lang="en-US" dirty="0"/>
              <a:t>, compared to lower fit children. </a:t>
            </a:r>
          </a:p>
        </p:txBody>
      </p:sp>
      <p:pic>
        <p:nvPicPr>
          <p:cNvPr id="4" name="Picture 3"/>
          <p:cNvPicPr>
            <a:picLocks noChangeAspect="1"/>
          </p:cNvPicPr>
          <p:nvPr/>
        </p:nvPicPr>
        <p:blipFill>
          <a:blip r:embed="rId3"/>
          <a:stretch>
            <a:fillRect/>
          </a:stretch>
        </p:blipFill>
        <p:spPr>
          <a:xfrm>
            <a:off x="206477" y="4504404"/>
            <a:ext cx="4168877" cy="2344993"/>
          </a:xfrm>
          <a:prstGeom prst="rect">
            <a:avLst/>
          </a:prstGeom>
        </p:spPr>
      </p:pic>
      <p:pic>
        <p:nvPicPr>
          <p:cNvPr id="5" name="Picture 4"/>
          <p:cNvPicPr>
            <a:picLocks noChangeAspect="1"/>
          </p:cNvPicPr>
          <p:nvPr/>
        </p:nvPicPr>
        <p:blipFill>
          <a:blip r:embed="rId4"/>
          <a:stretch>
            <a:fillRect/>
          </a:stretch>
        </p:blipFill>
        <p:spPr>
          <a:xfrm>
            <a:off x="4375354" y="4504404"/>
            <a:ext cx="2798967" cy="2262022"/>
          </a:xfrm>
          <a:prstGeom prst="rect">
            <a:avLst/>
          </a:prstGeom>
        </p:spPr>
      </p:pic>
      <p:pic>
        <p:nvPicPr>
          <p:cNvPr id="6" name="Picture 5"/>
          <p:cNvPicPr>
            <a:picLocks noChangeAspect="1"/>
          </p:cNvPicPr>
          <p:nvPr/>
        </p:nvPicPr>
        <p:blipFill>
          <a:blip r:embed="rId5"/>
          <a:stretch>
            <a:fillRect/>
          </a:stretch>
        </p:blipFill>
        <p:spPr>
          <a:xfrm>
            <a:off x="7943235" y="4246840"/>
            <a:ext cx="3519948" cy="2357354"/>
          </a:xfrm>
          <a:prstGeom prst="rect">
            <a:avLst/>
          </a:prstGeom>
        </p:spPr>
      </p:pic>
    </p:spTree>
    <p:extLst>
      <p:ext uri="{BB962C8B-B14F-4D97-AF65-F5344CB8AC3E}">
        <p14:creationId xmlns:p14="http://schemas.microsoft.com/office/powerpoint/2010/main" val="1984626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0716" y="0"/>
            <a:ext cx="10515600" cy="1325563"/>
          </a:xfrm>
        </p:spPr>
        <p:txBody>
          <a:bodyPr/>
          <a:lstStyle/>
          <a:p>
            <a:r>
              <a:rPr lang="sr-Latn-RS" b="1" dirty="0"/>
              <a:t>INFLUENCE OF EXERCISE ON WHITE MATTER</a:t>
            </a:r>
            <a:endParaRPr lang="en-US" dirty="0"/>
          </a:p>
        </p:txBody>
      </p:sp>
      <p:sp>
        <p:nvSpPr>
          <p:cNvPr id="3" name="Content Placeholder 2"/>
          <p:cNvSpPr>
            <a:spLocks noGrp="1"/>
          </p:cNvSpPr>
          <p:nvPr>
            <p:ph idx="1"/>
          </p:nvPr>
        </p:nvSpPr>
        <p:spPr>
          <a:xfrm>
            <a:off x="433848" y="1353268"/>
            <a:ext cx="11029335" cy="4351338"/>
          </a:xfrm>
        </p:spPr>
        <p:txBody>
          <a:bodyPr>
            <a:normAutofit/>
          </a:bodyPr>
          <a:lstStyle/>
          <a:p>
            <a:r>
              <a:rPr lang="sr-Cyrl-RS" dirty="0" smtClean="0"/>
              <a:t>А</a:t>
            </a:r>
            <a:r>
              <a:rPr lang="en-US" dirty="0" err="1" smtClean="0"/>
              <a:t>erobic</a:t>
            </a:r>
            <a:r>
              <a:rPr lang="en-US" dirty="0" smtClean="0"/>
              <a:t> </a:t>
            </a:r>
            <a:r>
              <a:rPr lang="en-US" dirty="0"/>
              <a:t>fitness plays an important role in the brain health of </a:t>
            </a:r>
            <a:r>
              <a:rPr lang="en-US" dirty="0" smtClean="0"/>
              <a:t>children, </a:t>
            </a:r>
            <a:r>
              <a:rPr lang="en-US" dirty="0"/>
              <a:t>especially in terms of brain structure and brain function, including gray matter volumes [e.g., </a:t>
            </a:r>
            <a:r>
              <a:rPr lang="en-US" dirty="0" smtClean="0"/>
              <a:t>hippocampus, </a:t>
            </a:r>
            <a:r>
              <a:rPr lang="en-US" dirty="0"/>
              <a:t>basal ganglia </a:t>
            </a:r>
            <a:r>
              <a:rPr lang="en-US" dirty="0" smtClean="0"/>
              <a:t>and </a:t>
            </a:r>
            <a:r>
              <a:rPr lang="en-US" dirty="0"/>
              <a:t>functional brain networks (e.g., frontal and parietal </a:t>
            </a:r>
            <a:r>
              <a:rPr lang="en-US" dirty="0" smtClean="0"/>
              <a:t>cortex). </a:t>
            </a:r>
            <a:r>
              <a:rPr lang="en-US" dirty="0"/>
              <a:t>These fitness-related differences in brain health are often coupled with performance differences, such that higher fit children have been shown to outperform their lower fit peers on tasks of cognitive </a:t>
            </a:r>
            <a:r>
              <a:rPr lang="en-US" dirty="0" smtClean="0"/>
              <a:t>control </a:t>
            </a:r>
            <a:r>
              <a:rPr lang="en-US" dirty="0"/>
              <a:t>and memory </a:t>
            </a:r>
            <a:r>
              <a:rPr lang="en-US" dirty="0" smtClean="0"/>
              <a:t>as </a:t>
            </a:r>
            <a:r>
              <a:rPr lang="en-US" dirty="0"/>
              <a:t>well as scholastic achievement tests in the classroom </a:t>
            </a:r>
          </a:p>
        </p:txBody>
      </p:sp>
    </p:spTree>
    <p:extLst>
      <p:ext uri="{BB962C8B-B14F-4D97-AF65-F5344CB8AC3E}">
        <p14:creationId xmlns:p14="http://schemas.microsoft.com/office/powerpoint/2010/main" val="1890911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0716" y="0"/>
            <a:ext cx="10515600" cy="1325563"/>
          </a:xfrm>
        </p:spPr>
        <p:txBody>
          <a:bodyPr/>
          <a:lstStyle/>
          <a:p>
            <a:r>
              <a:rPr lang="sr-Latn-RS" b="1" dirty="0"/>
              <a:t>INFLUENCE OF EXERCISE ON WHITE MATTER</a:t>
            </a:r>
            <a:endParaRPr lang="en-US" dirty="0"/>
          </a:p>
        </p:txBody>
      </p:sp>
      <p:sp>
        <p:nvSpPr>
          <p:cNvPr id="3" name="Content Placeholder 2"/>
          <p:cNvSpPr>
            <a:spLocks noGrp="1"/>
          </p:cNvSpPr>
          <p:nvPr>
            <p:ph idx="1"/>
          </p:nvPr>
        </p:nvSpPr>
        <p:spPr>
          <a:xfrm>
            <a:off x="147484" y="1353267"/>
            <a:ext cx="11592232" cy="5401493"/>
          </a:xfrm>
        </p:spPr>
        <p:txBody>
          <a:bodyPr>
            <a:normAutofit fontScale="92500" lnSpcReduction="20000"/>
          </a:bodyPr>
          <a:lstStyle/>
          <a:p>
            <a:pPr algn="just"/>
            <a:r>
              <a:rPr lang="en-US" dirty="0" smtClean="0"/>
              <a:t>Authors predicted </a:t>
            </a:r>
            <a:r>
              <a:rPr lang="en-US" dirty="0"/>
              <a:t>that higher fit children would show greater estimates of white matter microstructure than lower fit children. Because the structure and function of brain circuits important for cognitive control have been found to be sensitive to aerobic fitness </a:t>
            </a:r>
            <a:r>
              <a:rPr lang="en-US" dirty="0" smtClean="0"/>
              <a:t>authors focused </a:t>
            </a:r>
            <a:r>
              <a:rPr lang="en-US" dirty="0"/>
              <a:t>on white matter tracts that relate to these cognitive </a:t>
            </a:r>
            <a:r>
              <a:rPr lang="en-US" dirty="0" smtClean="0"/>
              <a:t>skills, </a:t>
            </a:r>
            <a:r>
              <a:rPr lang="en-US" dirty="0"/>
              <a:t>and that connect frontal, striatal and parietal brain areas. In particular, in this first exploration of the association between aerobic fitness and white matter microstructure in children, </a:t>
            </a:r>
            <a:r>
              <a:rPr lang="en-US" dirty="0" smtClean="0"/>
              <a:t>authors examined </a:t>
            </a:r>
            <a:r>
              <a:rPr lang="en-US" dirty="0"/>
              <a:t>a priori white matter </a:t>
            </a:r>
            <a:r>
              <a:rPr lang="en-US" dirty="0" smtClean="0"/>
              <a:t>tracts. </a:t>
            </a:r>
            <a:r>
              <a:rPr lang="en-US" dirty="0"/>
              <a:t>These tracts included the corpus callosum, which connects the left and right cerebral </a:t>
            </a:r>
            <a:r>
              <a:rPr lang="en-US" dirty="0" smtClean="0"/>
              <a:t>hemispheres, </a:t>
            </a:r>
            <a:r>
              <a:rPr lang="en-US" dirty="0"/>
              <a:t>the corona </a:t>
            </a:r>
            <a:r>
              <a:rPr lang="en-US" dirty="0" err="1"/>
              <a:t>radiata</a:t>
            </a:r>
            <a:r>
              <a:rPr lang="en-US" dirty="0"/>
              <a:t> which carries ascending and descending information throughout the </a:t>
            </a:r>
            <a:r>
              <a:rPr lang="en-US" dirty="0" smtClean="0"/>
              <a:t>brain, </a:t>
            </a:r>
            <a:r>
              <a:rPr lang="en-US" dirty="0"/>
              <a:t>and the superior longitudinal fasciculus, a tract that provides bidirectional information transfer between the frontal and parietal </a:t>
            </a:r>
            <a:r>
              <a:rPr lang="en-US" dirty="0" smtClean="0"/>
              <a:t>cortex. </a:t>
            </a:r>
            <a:r>
              <a:rPr lang="en-US" dirty="0"/>
              <a:t>Additionally, </a:t>
            </a:r>
            <a:r>
              <a:rPr lang="en-US" dirty="0" smtClean="0"/>
              <a:t>authors examined </a:t>
            </a:r>
            <a:r>
              <a:rPr lang="en-US" dirty="0"/>
              <a:t>the posterior thalamic radiation, nerve fibers connecting the thalamus and caudate nucleus with the cerebral </a:t>
            </a:r>
            <a:r>
              <a:rPr lang="en-US" dirty="0" smtClean="0"/>
              <a:t>cortex, </a:t>
            </a:r>
            <a:r>
              <a:rPr lang="en-US" dirty="0"/>
              <a:t>and the cerebral peduncle, part of the brainstem, which includes nerve tracts carrying motor information to and from the brain to the rest of the </a:t>
            </a:r>
            <a:r>
              <a:rPr lang="en-US" dirty="0" smtClean="0"/>
              <a:t>body. This </a:t>
            </a:r>
            <a:r>
              <a:rPr lang="en-US" dirty="0"/>
              <a:t>study contributes to our understanding of plasticity of the microstructure of white matter that allows efficient communication between gray matter areas in the brain and integrates the brain into networks important for cognition and academic achievement.</a:t>
            </a:r>
          </a:p>
        </p:txBody>
      </p:sp>
    </p:spTree>
    <p:extLst>
      <p:ext uri="{BB962C8B-B14F-4D97-AF65-F5344CB8AC3E}">
        <p14:creationId xmlns:p14="http://schemas.microsoft.com/office/powerpoint/2010/main" val="1657614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0716" y="0"/>
            <a:ext cx="10515600" cy="1325563"/>
          </a:xfrm>
        </p:spPr>
        <p:txBody>
          <a:bodyPr/>
          <a:lstStyle/>
          <a:p>
            <a:r>
              <a:rPr lang="sr-Latn-RS" b="1" dirty="0"/>
              <a:t>INFLUENCE OF EXERCISE ON WHITE MATTER</a:t>
            </a:r>
            <a:endParaRPr lang="en-US" dirty="0"/>
          </a:p>
        </p:txBody>
      </p:sp>
      <p:pic>
        <p:nvPicPr>
          <p:cNvPr id="4" name="Content Placeholder 3"/>
          <p:cNvPicPr>
            <a:picLocks noGrp="1" noChangeAspect="1"/>
          </p:cNvPicPr>
          <p:nvPr>
            <p:ph idx="1"/>
          </p:nvPr>
        </p:nvPicPr>
        <p:blipFill>
          <a:blip r:embed="rId3"/>
          <a:stretch>
            <a:fillRect/>
          </a:stretch>
        </p:blipFill>
        <p:spPr>
          <a:xfrm>
            <a:off x="914399" y="1011973"/>
            <a:ext cx="6639505" cy="5624853"/>
          </a:xfrm>
          <a:prstGeom prst="rect">
            <a:avLst/>
          </a:prstGeom>
        </p:spPr>
      </p:pic>
      <p:sp>
        <p:nvSpPr>
          <p:cNvPr id="5" name="Content Placeholder 2"/>
          <p:cNvSpPr txBox="1">
            <a:spLocks/>
          </p:cNvSpPr>
          <p:nvPr/>
        </p:nvSpPr>
        <p:spPr>
          <a:xfrm>
            <a:off x="7777586" y="1353267"/>
            <a:ext cx="3962129" cy="540149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FIGURE 1. Illustrations of the white matter tract ROIs in the </a:t>
            </a:r>
            <a:r>
              <a:rPr lang="en-US" u="sng" dirty="0"/>
              <a:t>corpus callosum </a:t>
            </a:r>
            <a:r>
              <a:rPr lang="en-US" dirty="0"/>
              <a:t>(white = genu; yellow = body; purple = </a:t>
            </a:r>
            <a:r>
              <a:rPr lang="en-US" dirty="0" err="1"/>
              <a:t>splenium</a:t>
            </a:r>
            <a:r>
              <a:rPr lang="en-US" dirty="0"/>
              <a:t>), </a:t>
            </a:r>
            <a:r>
              <a:rPr lang="en-US" u="sng" dirty="0"/>
              <a:t>corona </a:t>
            </a:r>
            <a:r>
              <a:rPr lang="en-US" u="sng" dirty="0" err="1"/>
              <a:t>radiata</a:t>
            </a:r>
            <a:r>
              <a:rPr lang="en-US" u="sng" dirty="0"/>
              <a:t> </a:t>
            </a:r>
            <a:r>
              <a:rPr lang="en-US" dirty="0"/>
              <a:t>(anterior = green; superior = pink; posterior = peach), </a:t>
            </a:r>
            <a:r>
              <a:rPr lang="en-US" u="sng" dirty="0"/>
              <a:t>superior longitudinal fasciculus </a:t>
            </a:r>
            <a:r>
              <a:rPr lang="en-US" dirty="0"/>
              <a:t>(blue), </a:t>
            </a:r>
            <a:r>
              <a:rPr lang="en-US" u="sng" dirty="0"/>
              <a:t>posterior thalamic radiation </a:t>
            </a:r>
            <a:r>
              <a:rPr lang="en-US" dirty="0"/>
              <a:t>(light blue), and </a:t>
            </a:r>
            <a:r>
              <a:rPr lang="en-US" u="sng" dirty="0"/>
              <a:t>cerebral peduncle</a:t>
            </a:r>
            <a:r>
              <a:rPr lang="en-US" dirty="0"/>
              <a:t> (red)</a:t>
            </a:r>
          </a:p>
        </p:txBody>
      </p:sp>
    </p:spTree>
    <p:extLst>
      <p:ext uri="{BB962C8B-B14F-4D97-AF65-F5344CB8AC3E}">
        <p14:creationId xmlns:p14="http://schemas.microsoft.com/office/powerpoint/2010/main" val="2980024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949" y="-165639"/>
            <a:ext cx="10515600" cy="1325563"/>
          </a:xfrm>
        </p:spPr>
        <p:txBody>
          <a:bodyPr/>
          <a:lstStyle/>
          <a:p>
            <a:r>
              <a:rPr lang="sr-Latn-RS" b="1" dirty="0"/>
              <a:t>INFLUENCE OF EXERCISE ON WHITE MATTER</a:t>
            </a:r>
            <a:endParaRPr lang="en-US" dirty="0"/>
          </a:p>
        </p:txBody>
      </p:sp>
      <p:sp>
        <p:nvSpPr>
          <p:cNvPr id="3" name="Content Placeholder 2"/>
          <p:cNvSpPr>
            <a:spLocks noGrp="1"/>
          </p:cNvSpPr>
          <p:nvPr>
            <p:ph idx="1"/>
          </p:nvPr>
        </p:nvSpPr>
        <p:spPr>
          <a:xfrm>
            <a:off x="191729" y="1184220"/>
            <a:ext cx="11444748" cy="4351338"/>
          </a:xfrm>
        </p:spPr>
        <p:txBody>
          <a:bodyPr/>
          <a:lstStyle/>
          <a:p>
            <a:r>
              <a:rPr lang="en-US" dirty="0"/>
              <a:t>The present study is the first to demonstrate that aerobic fitness is positively related to the microstructure of white matter fiber tracts in the brain during childhood. Higher fit 9- and 10-year-old children </a:t>
            </a:r>
            <a:r>
              <a:rPr lang="en-US" dirty="0" smtClean="0"/>
              <a:t>showed </a:t>
            </a:r>
            <a:r>
              <a:rPr lang="en-US" dirty="0"/>
              <a:t>greater FA in sections of the corpus callosum, corona </a:t>
            </a:r>
            <a:r>
              <a:rPr lang="en-US" dirty="0" err="1"/>
              <a:t>radiata</a:t>
            </a:r>
            <a:r>
              <a:rPr lang="en-US" dirty="0"/>
              <a:t>, and superior longitudinal fasciculus, compared to lower fit </a:t>
            </a:r>
            <a:r>
              <a:rPr lang="en-US" dirty="0" smtClean="0"/>
              <a:t>children.</a:t>
            </a:r>
            <a:endParaRPr lang="en-US" dirty="0"/>
          </a:p>
        </p:txBody>
      </p:sp>
      <p:pic>
        <p:nvPicPr>
          <p:cNvPr id="6" name="Picture 5"/>
          <p:cNvPicPr>
            <a:picLocks noChangeAspect="1"/>
          </p:cNvPicPr>
          <p:nvPr/>
        </p:nvPicPr>
        <p:blipFill>
          <a:blip r:embed="rId2"/>
          <a:stretch>
            <a:fillRect/>
          </a:stretch>
        </p:blipFill>
        <p:spPr>
          <a:xfrm>
            <a:off x="4208679" y="3497826"/>
            <a:ext cx="3224674" cy="3224674"/>
          </a:xfrm>
          <a:prstGeom prst="rect">
            <a:avLst/>
          </a:prstGeom>
        </p:spPr>
      </p:pic>
      <p:sp>
        <p:nvSpPr>
          <p:cNvPr id="7" name="Rectangle 6"/>
          <p:cNvSpPr/>
          <p:nvPr/>
        </p:nvSpPr>
        <p:spPr>
          <a:xfrm>
            <a:off x="191729" y="5511261"/>
            <a:ext cx="4196342" cy="954107"/>
          </a:xfrm>
          <a:prstGeom prst="rect">
            <a:avLst/>
          </a:prstGeom>
        </p:spPr>
        <p:txBody>
          <a:bodyPr wrap="none">
            <a:spAutoFit/>
          </a:bodyPr>
          <a:lstStyle/>
          <a:p>
            <a:r>
              <a:rPr lang="en-US" sz="2800" b="1" dirty="0" smtClean="0">
                <a:solidFill>
                  <a:prstClr val="black"/>
                </a:solidFill>
              </a:rPr>
              <a:t>HIGHER FIT </a:t>
            </a:r>
            <a:r>
              <a:rPr lang="en-US" sz="2800" b="1" dirty="0">
                <a:solidFill>
                  <a:prstClr val="black"/>
                </a:solidFill>
              </a:rPr>
              <a:t>CHILDREN</a:t>
            </a:r>
          </a:p>
          <a:p>
            <a:r>
              <a:rPr lang="en-US" sz="2800" dirty="0" smtClean="0">
                <a:solidFill>
                  <a:prstClr val="black"/>
                </a:solidFill>
              </a:rPr>
              <a:t>(&gt;</a:t>
            </a:r>
            <a:r>
              <a:rPr lang="en-US" sz="2800" dirty="0">
                <a:solidFill>
                  <a:prstClr val="black"/>
                </a:solidFill>
              </a:rPr>
              <a:t>70th percentile VO2max) </a:t>
            </a:r>
            <a:endParaRPr lang="en-US" dirty="0"/>
          </a:p>
        </p:txBody>
      </p:sp>
      <p:sp>
        <p:nvSpPr>
          <p:cNvPr id="8" name="Rectangle 7"/>
          <p:cNvSpPr/>
          <p:nvPr/>
        </p:nvSpPr>
        <p:spPr>
          <a:xfrm>
            <a:off x="7684098" y="5511260"/>
            <a:ext cx="4114588" cy="954107"/>
          </a:xfrm>
          <a:prstGeom prst="rect">
            <a:avLst/>
          </a:prstGeom>
        </p:spPr>
        <p:txBody>
          <a:bodyPr wrap="none">
            <a:spAutoFit/>
          </a:bodyPr>
          <a:lstStyle/>
          <a:p>
            <a:r>
              <a:rPr lang="en-US" sz="2800" b="1" dirty="0" smtClean="0">
                <a:solidFill>
                  <a:prstClr val="black"/>
                </a:solidFill>
              </a:rPr>
              <a:t>LOWER FIT CHILDREN</a:t>
            </a:r>
          </a:p>
          <a:p>
            <a:r>
              <a:rPr lang="en-US" sz="2800" dirty="0" smtClean="0">
                <a:solidFill>
                  <a:prstClr val="black"/>
                </a:solidFill>
              </a:rPr>
              <a:t>(&lt;</a:t>
            </a:r>
            <a:r>
              <a:rPr lang="en-US" sz="2800" dirty="0">
                <a:solidFill>
                  <a:prstClr val="black"/>
                </a:solidFill>
              </a:rPr>
              <a:t>30th percentile VO2max)</a:t>
            </a:r>
            <a:endParaRPr lang="en-US" dirty="0"/>
          </a:p>
        </p:txBody>
      </p:sp>
    </p:spTree>
    <p:extLst>
      <p:ext uri="{BB962C8B-B14F-4D97-AF65-F5344CB8AC3E}">
        <p14:creationId xmlns:p14="http://schemas.microsoft.com/office/powerpoint/2010/main" val="3295680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949" y="-165639"/>
            <a:ext cx="10515600" cy="1325563"/>
          </a:xfrm>
        </p:spPr>
        <p:txBody>
          <a:bodyPr/>
          <a:lstStyle/>
          <a:p>
            <a:r>
              <a:rPr lang="sr-Latn-RS" b="1" dirty="0"/>
              <a:t>INFLUENCE OF EXERCISE ON WHITE MATTER</a:t>
            </a:r>
            <a:endParaRPr lang="en-US" dirty="0"/>
          </a:p>
        </p:txBody>
      </p:sp>
      <p:sp>
        <p:nvSpPr>
          <p:cNvPr id="3" name="Content Placeholder 2"/>
          <p:cNvSpPr>
            <a:spLocks noGrp="1"/>
          </p:cNvSpPr>
          <p:nvPr>
            <p:ph idx="1"/>
          </p:nvPr>
        </p:nvSpPr>
        <p:spPr>
          <a:xfrm>
            <a:off x="114358" y="743724"/>
            <a:ext cx="11724968" cy="4351338"/>
          </a:xfrm>
        </p:spPr>
        <p:txBody>
          <a:bodyPr>
            <a:normAutofit lnSpcReduction="10000"/>
          </a:bodyPr>
          <a:lstStyle/>
          <a:p>
            <a:r>
              <a:rPr lang="en-US" dirty="0"/>
              <a:t>An exploration of the components of the diffusion tensor showed that the relationships between aerobic fitness and FA were primarily characterized by fitness group differences in RD. Because axonal caliber and thickness of the myelin sheath determine conduction </a:t>
            </a:r>
            <a:r>
              <a:rPr lang="en-US" dirty="0" smtClean="0"/>
              <a:t>velocity. </a:t>
            </a:r>
          </a:p>
          <a:p>
            <a:endParaRPr lang="en-US" dirty="0"/>
          </a:p>
          <a:p>
            <a:r>
              <a:rPr lang="en-US" dirty="0" smtClean="0"/>
              <a:t>The </a:t>
            </a:r>
            <a:r>
              <a:rPr lang="en-US" dirty="0"/>
              <a:t>results raise the possibility that children with higher fitness levels may have faster neural conduction between brain regions important for cognitive control. White matter microstructure may be another potential neural mechanism of aerobic fitness that assists in efficient communication between gray matter and the integration of regions into networks to support cognitive function and academic achievement.</a:t>
            </a:r>
          </a:p>
        </p:txBody>
      </p:sp>
      <p:pic>
        <p:nvPicPr>
          <p:cNvPr id="4" name="Picture 3"/>
          <p:cNvPicPr>
            <a:picLocks noChangeAspect="1"/>
          </p:cNvPicPr>
          <p:nvPr/>
        </p:nvPicPr>
        <p:blipFill>
          <a:blip r:embed="rId3"/>
          <a:stretch>
            <a:fillRect/>
          </a:stretch>
        </p:blipFill>
        <p:spPr>
          <a:xfrm>
            <a:off x="349746" y="4590372"/>
            <a:ext cx="11254191" cy="2603218"/>
          </a:xfrm>
          <a:prstGeom prst="rect">
            <a:avLst/>
          </a:prstGeom>
        </p:spPr>
      </p:pic>
    </p:spTree>
    <p:extLst>
      <p:ext uri="{BB962C8B-B14F-4D97-AF65-F5344CB8AC3E}">
        <p14:creationId xmlns:p14="http://schemas.microsoft.com/office/powerpoint/2010/main" val="26127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3396"/>
            <a:ext cx="10515600" cy="1325563"/>
          </a:xfrm>
        </p:spPr>
        <p:txBody>
          <a:bodyPr/>
          <a:lstStyle/>
          <a:p>
            <a:r>
              <a:rPr lang="sr-Latn-RS" b="1" dirty="0"/>
              <a:t>INFLUENCE OF EXERCISE ON WHITE MATTER</a:t>
            </a:r>
            <a:endParaRPr lang="en-US" dirty="0"/>
          </a:p>
        </p:txBody>
      </p:sp>
      <p:sp>
        <p:nvSpPr>
          <p:cNvPr id="3" name="Content Placeholder 2"/>
          <p:cNvSpPr>
            <a:spLocks noGrp="1"/>
          </p:cNvSpPr>
          <p:nvPr>
            <p:ph idx="1"/>
          </p:nvPr>
        </p:nvSpPr>
        <p:spPr>
          <a:xfrm>
            <a:off x="604684" y="1498959"/>
            <a:ext cx="10749116" cy="4651118"/>
          </a:xfrm>
        </p:spPr>
        <p:txBody>
          <a:bodyPr>
            <a:normAutofit/>
          </a:bodyPr>
          <a:lstStyle/>
          <a:p>
            <a:pPr algn="just"/>
            <a:r>
              <a:rPr lang="en-US" dirty="0"/>
              <a:t>These results arrive at an important time, as children become increasingly unfit and sedentary, and educators reduce or eliminate opportunities for physical activity during the school day in favor of academic </a:t>
            </a:r>
            <a:r>
              <a:rPr lang="en-US" dirty="0" smtClean="0"/>
              <a:t>topics. </a:t>
            </a:r>
          </a:p>
          <a:p>
            <a:pPr algn="just"/>
            <a:endParaRPr lang="en-US" dirty="0"/>
          </a:p>
          <a:p>
            <a:pPr algn="just"/>
            <a:r>
              <a:rPr lang="en-US" dirty="0" smtClean="0"/>
              <a:t>In </a:t>
            </a:r>
            <a:r>
              <a:rPr lang="en-US" dirty="0"/>
              <a:t>fact, white matter microstructure in the corona </a:t>
            </a:r>
            <a:r>
              <a:rPr lang="en-US" dirty="0" err="1"/>
              <a:t>radiata</a:t>
            </a:r>
            <a:r>
              <a:rPr lang="en-US" dirty="0"/>
              <a:t> has been found to relate to mathematics performance in the </a:t>
            </a:r>
            <a:r>
              <a:rPr lang="en-US" dirty="0" smtClean="0"/>
              <a:t>classroom, </a:t>
            </a:r>
            <a:r>
              <a:rPr lang="en-US" dirty="0"/>
              <a:t>which raises the possibility that the removal of fitness training opportunities during the school day may unintentionally have deleterious effects on white matter tracts, potentially reducing scholastic achievement. </a:t>
            </a:r>
          </a:p>
        </p:txBody>
      </p:sp>
    </p:spTree>
    <p:extLst>
      <p:ext uri="{BB962C8B-B14F-4D97-AF65-F5344CB8AC3E}">
        <p14:creationId xmlns:p14="http://schemas.microsoft.com/office/powerpoint/2010/main" val="3240056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b="1" dirty="0"/>
              <a:t>INFLUENCE OF EXERCISE ON WHITE MATTER</a:t>
            </a:r>
            <a:endParaRPr lang="en-US" dirty="0"/>
          </a:p>
        </p:txBody>
      </p:sp>
      <p:sp>
        <p:nvSpPr>
          <p:cNvPr id="3" name="Content Placeholder 2"/>
          <p:cNvSpPr>
            <a:spLocks noGrp="1"/>
          </p:cNvSpPr>
          <p:nvPr>
            <p:ph idx="1"/>
          </p:nvPr>
        </p:nvSpPr>
        <p:spPr/>
        <p:txBody>
          <a:bodyPr>
            <a:normAutofit/>
          </a:bodyPr>
          <a:lstStyle/>
          <a:p>
            <a:r>
              <a:rPr lang="en-US" dirty="0" smtClean="0"/>
              <a:t>In </a:t>
            </a:r>
            <a:r>
              <a:rPr lang="en-US" dirty="0"/>
              <a:t>fact, </a:t>
            </a:r>
            <a:r>
              <a:rPr lang="en-US" dirty="0" smtClean="0"/>
              <a:t>this study </a:t>
            </a:r>
            <a:r>
              <a:rPr lang="en-US" dirty="0"/>
              <a:t>raises the possibility that greater white matter integrity, perhaps via greater myelination, is one pathway by which higher fit children excel in cognitive and academic performance compared to their less fit peers. Hopefully these findings will reinforce the importance of aerobic fitness during development and lead to additional physical activity opportunities in and out of the school environment.</a:t>
            </a:r>
          </a:p>
        </p:txBody>
      </p:sp>
    </p:spTree>
    <p:extLst>
      <p:ext uri="{BB962C8B-B14F-4D97-AF65-F5344CB8AC3E}">
        <p14:creationId xmlns:p14="http://schemas.microsoft.com/office/powerpoint/2010/main" val="253280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38200" y="365125"/>
            <a:ext cx="10515600" cy="1325563"/>
          </a:xfrm>
        </p:spPr>
        <p:txBody>
          <a:bodyPr/>
          <a:lstStyle/>
          <a:p>
            <a:r>
              <a:rPr lang="sr-Latn-RS" dirty="0" smtClean="0"/>
              <a:t>INFLUENCE OF EXERCISE ON WHITE MATTER</a:t>
            </a:r>
            <a:endParaRPr lang="en-US" dirty="0"/>
          </a:p>
        </p:txBody>
      </p:sp>
      <p:pic>
        <p:nvPicPr>
          <p:cNvPr id="2" name="Picture 1"/>
          <p:cNvPicPr>
            <a:picLocks noChangeAspect="1"/>
          </p:cNvPicPr>
          <p:nvPr/>
        </p:nvPicPr>
        <p:blipFill>
          <a:blip r:embed="rId2"/>
          <a:stretch>
            <a:fillRect/>
          </a:stretch>
        </p:blipFill>
        <p:spPr>
          <a:xfrm>
            <a:off x="1300001" y="1690688"/>
            <a:ext cx="9591997" cy="4940710"/>
          </a:xfrm>
          <a:prstGeom prst="rect">
            <a:avLst/>
          </a:prstGeom>
        </p:spPr>
      </p:pic>
    </p:spTree>
    <p:extLst>
      <p:ext uri="{BB962C8B-B14F-4D97-AF65-F5344CB8AC3E}">
        <p14:creationId xmlns:p14="http://schemas.microsoft.com/office/powerpoint/2010/main" val="996706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6103" y="3421779"/>
            <a:ext cx="10515600" cy="3332981"/>
          </a:xfrm>
        </p:spPr>
        <p:txBody>
          <a:bodyPr>
            <a:normAutofit fontScale="92500"/>
          </a:bodyPr>
          <a:lstStyle/>
          <a:p>
            <a:r>
              <a:rPr lang="sr-Latn-RS" dirty="0" smtClean="0"/>
              <a:t>P</a:t>
            </a:r>
            <a:r>
              <a:rPr lang="en-US" dirty="0" err="1" smtClean="0"/>
              <a:t>articipants</a:t>
            </a:r>
            <a:r>
              <a:rPr lang="en-US" dirty="0" smtClean="0"/>
              <a:t> 8–11 </a:t>
            </a:r>
            <a:r>
              <a:rPr lang="en-US" dirty="0"/>
              <a:t>years </a:t>
            </a:r>
            <a:r>
              <a:rPr lang="en-US" dirty="0" smtClean="0"/>
              <a:t>old</a:t>
            </a:r>
            <a:endParaRPr lang="sr-Latn-RS" dirty="0" smtClean="0"/>
          </a:p>
          <a:p>
            <a:r>
              <a:rPr lang="en-US" dirty="0"/>
              <a:t>For the exercise group, children participated for 60–75 minutes each day, including time to dress and transition, and 40 minutes of instructor led aerobic activities (e.g., tag or jump rope). Each child wore a heart rate monitor during every training session (S610i; Polar Electro, </a:t>
            </a:r>
            <a:r>
              <a:rPr lang="en-US" dirty="0" err="1"/>
              <a:t>Oy</a:t>
            </a:r>
            <a:r>
              <a:rPr lang="en-US" dirty="0"/>
              <a:t>, Finland) and the child’s average heart rate during the session was recorded every day</a:t>
            </a:r>
            <a:r>
              <a:rPr lang="en-US" dirty="0" smtClean="0"/>
              <a:t>.</a:t>
            </a:r>
            <a:endParaRPr lang="sr-Latn-RS" dirty="0" smtClean="0"/>
          </a:p>
          <a:p>
            <a:r>
              <a:rPr lang="en-US" dirty="0"/>
              <a:t>In the attention control group, instructors led sedentary activities (e.g., art and board games) for 60–75 minutes daily. </a:t>
            </a:r>
            <a:endParaRPr lang="en-US" dirty="0" smtClean="0"/>
          </a:p>
          <a:p>
            <a:endParaRPr lang="en-US" dirty="0" smtClean="0"/>
          </a:p>
          <a:p>
            <a:endParaRPr lang="en-US" dirty="0"/>
          </a:p>
        </p:txBody>
      </p:sp>
      <p:sp>
        <p:nvSpPr>
          <p:cNvPr id="5" name="Title 1"/>
          <p:cNvSpPr>
            <a:spLocks noGrp="1"/>
          </p:cNvSpPr>
          <p:nvPr>
            <p:ph type="title"/>
          </p:nvPr>
        </p:nvSpPr>
        <p:spPr>
          <a:xfrm>
            <a:off x="838200" y="365125"/>
            <a:ext cx="10515600" cy="1325563"/>
          </a:xfrm>
        </p:spPr>
        <p:txBody>
          <a:bodyPr/>
          <a:lstStyle/>
          <a:p>
            <a:r>
              <a:rPr lang="sr-Latn-RS" dirty="0" smtClean="0"/>
              <a:t>INFLUENCE OF EXERCISE ON WHITE MATTER</a:t>
            </a:r>
            <a:endParaRPr lang="en-US" dirty="0"/>
          </a:p>
        </p:txBody>
      </p:sp>
      <p:pic>
        <p:nvPicPr>
          <p:cNvPr id="2" name="Picture 1"/>
          <p:cNvPicPr>
            <a:picLocks noChangeAspect="1"/>
          </p:cNvPicPr>
          <p:nvPr/>
        </p:nvPicPr>
        <p:blipFill rotWithShape="1">
          <a:blip r:embed="rId2"/>
          <a:srcRect l="-1" r="-1272" b="78076"/>
          <a:stretch/>
        </p:blipFill>
        <p:spPr>
          <a:xfrm>
            <a:off x="592077" y="1454714"/>
            <a:ext cx="11422715" cy="1273737"/>
          </a:xfrm>
          <a:prstGeom prst="rect">
            <a:avLst/>
          </a:prstGeom>
        </p:spPr>
      </p:pic>
    </p:spTree>
    <p:extLst>
      <p:ext uri="{BB962C8B-B14F-4D97-AF65-F5344CB8AC3E}">
        <p14:creationId xmlns:p14="http://schemas.microsoft.com/office/powerpoint/2010/main" val="4058039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04684" y="1047137"/>
            <a:ext cx="11243700" cy="5161934"/>
          </a:xfrm>
        </p:spPr>
        <p:txBody>
          <a:bodyPr>
            <a:noAutofit/>
          </a:bodyPr>
          <a:lstStyle/>
          <a:p>
            <a:pPr>
              <a:lnSpc>
                <a:spcPct val="100000"/>
              </a:lnSpc>
              <a:spcBef>
                <a:spcPts val="600"/>
              </a:spcBef>
              <a:spcAft>
                <a:spcPts val="600"/>
              </a:spcAft>
            </a:pPr>
            <a:r>
              <a:rPr lang="en-US" sz="2400" dirty="0"/>
              <a:t>Regions of interest for the </a:t>
            </a:r>
            <a:r>
              <a:rPr lang="en-US" sz="2400" b="1" dirty="0" err="1"/>
              <a:t>uncinate</a:t>
            </a:r>
            <a:r>
              <a:rPr lang="en-US" sz="2400" b="1" dirty="0"/>
              <a:t> fasciculus </a:t>
            </a:r>
            <a:r>
              <a:rPr lang="en-US" sz="2400" dirty="0"/>
              <a:t>overlaid on a representative subject’s fractional anisotropy map. The colors of the map represent the principal direction of diffusion (red = left-right, green = anterior-posterior, blue = inferior-superior). The left panel (a) shows the locations of the regions of interest (1, temporal lobe; 2, frontal lobe) drawn on a coronal </a:t>
            </a:r>
            <a:r>
              <a:rPr lang="en-US" sz="2400" dirty="0" smtClean="0"/>
              <a:t>slice. The </a:t>
            </a:r>
            <a:r>
              <a:rPr lang="en-US" sz="2400" dirty="0"/>
              <a:t>right panel (b) shows the resultant fibers of the </a:t>
            </a:r>
            <a:r>
              <a:rPr lang="en-US" sz="2400" dirty="0" err="1"/>
              <a:t>uncinate</a:t>
            </a:r>
            <a:r>
              <a:rPr lang="en-US" sz="2400" dirty="0"/>
              <a:t> fasciculus (yellow) traversing the regions of interest against a sagittal slice.</a:t>
            </a:r>
          </a:p>
        </p:txBody>
      </p:sp>
      <p:pic>
        <p:nvPicPr>
          <p:cNvPr id="1026" name="Picture 2" descr="https://www.ncbi.nlm.nih.gov/corecgi/tileshop/tileshop.fcgi?p=PMC3&amp;id=168838&amp;s=46&amp;r=1&amp;c=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194698" y="3424057"/>
            <a:ext cx="6581024" cy="3271709"/>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968734" y="-12279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r-Latn-RS" dirty="0" smtClean="0"/>
              <a:t>INFLUENCE OF EXERCISE ON WHITE MATTER</a:t>
            </a:r>
            <a:endParaRPr lang="en-US" dirty="0"/>
          </a:p>
        </p:txBody>
      </p:sp>
    </p:spTree>
    <p:extLst>
      <p:ext uri="{BB962C8B-B14F-4D97-AF65-F5344CB8AC3E}">
        <p14:creationId xmlns:p14="http://schemas.microsoft.com/office/powerpoint/2010/main" val="918510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600" y="0"/>
            <a:ext cx="10515600" cy="1325563"/>
          </a:xfrm>
        </p:spPr>
        <p:txBody>
          <a:bodyPr/>
          <a:lstStyle/>
          <a:p>
            <a:r>
              <a:rPr lang="en-US" b="1" dirty="0" smtClean="0"/>
              <a:t>UNCINATE FASCICULUS</a:t>
            </a:r>
            <a:endParaRPr lang="en-US" b="1" dirty="0"/>
          </a:p>
        </p:txBody>
      </p:sp>
      <p:sp>
        <p:nvSpPr>
          <p:cNvPr id="3" name="Content Placeholder 2"/>
          <p:cNvSpPr>
            <a:spLocks noGrp="1"/>
          </p:cNvSpPr>
          <p:nvPr>
            <p:ph idx="1"/>
          </p:nvPr>
        </p:nvSpPr>
        <p:spPr>
          <a:xfrm>
            <a:off x="736600" y="1457325"/>
            <a:ext cx="10515600" cy="4351338"/>
          </a:xfrm>
        </p:spPr>
        <p:txBody>
          <a:bodyPr/>
          <a:lstStyle/>
          <a:p>
            <a:r>
              <a:rPr lang="en-US" dirty="0"/>
              <a:t>The </a:t>
            </a:r>
            <a:r>
              <a:rPr lang="en-US" dirty="0" err="1"/>
              <a:t>uncinate</a:t>
            </a:r>
            <a:r>
              <a:rPr lang="en-US" dirty="0"/>
              <a:t> fasciculus is a white matter association tract in the human brain that connects parts of the limbic system such as the </a:t>
            </a:r>
            <a:r>
              <a:rPr lang="en-US" b="1" dirty="0"/>
              <a:t>hippocampus</a:t>
            </a:r>
            <a:r>
              <a:rPr lang="en-US" dirty="0"/>
              <a:t> and </a:t>
            </a:r>
            <a:r>
              <a:rPr lang="en-US" b="1" dirty="0"/>
              <a:t>amygdala</a:t>
            </a:r>
            <a:r>
              <a:rPr lang="en-US" dirty="0"/>
              <a:t> in the temporal lobe with frontal ones such as the orbitofrontal cortex. </a:t>
            </a:r>
          </a:p>
        </p:txBody>
      </p:sp>
      <p:pic>
        <p:nvPicPr>
          <p:cNvPr id="4" name="Picture 3"/>
          <p:cNvPicPr>
            <a:picLocks noChangeAspect="1"/>
          </p:cNvPicPr>
          <p:nvPr/>
        </p:nvPicPr>
        <p:blipFill>
          <a:blip r:embed="rId2"/>
          <a:stretch>
            <a:fillRect/>
          </a:stretch>
        </p:blipFill>
        <p:spPr>
          <a:xfrm>
            <a:off x="6883400" y="3578905"/>
            <a:ext cx="4832350" cy="3279095"/>
          </a:xfrm>
          <a:prstGeom prst="rect">
            <a:avLst/>
          </a:prstGeom>
        </p:spPr>
      </p:pic>
    </p:spTree>
    <p:extLst>
      <p:ext uri="{BB962C8B-B14F-4D97-AF65-F5344CB8AC3E}">
        <p14:creationId xmlns:p14="http://schemas.microsoft.com/office/powerpoint/2010/main" val="960669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04800" y="172212"/>
            <a:ext cx="10934699" cy="6685788"/>
          </a:xfrm>
          <a:prstGeom prst="rect">
            <a:avLst/>
          </a:prstGeom>
        </p:spPr>
      </p:pic>
    </p:spTree>
    <p:extLst>
      <p:ext uri="{BB962C8B-B14F-4D97-AF65-F5344CB8AC3E}">
        <p14:creationId xmlns:p14="http://schemas.microsoft.com/office/powerpoint/2010/main" val="3289417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PHYSICAL ACTIVITY CAN INCREASE WHITE MATTER MICROSTRUCTURE IN CHILDREN </a:t>
            </a:r>
            <a:endParaRPr lang="en-US" b="1" dirty="0"/>
          </a:p>
        </p:txBody>
      </p:sp>
      <p:sp>
        <p:nvSpPr>
          <p:cNvPr id="3" name="Content Placeholder 2"/>
          <p:cNvSpPr>
            <a:spLocks noGrp="1"/>
          </p:cNvSpPr>
          <p:nvPr>
            <p:ph idx="1"/>
          </p:nvPr>
        </p:nvSpPr>
        <p:spPr>
          <a:xfrm>
            <a:off x="838200" y="2076348"/>
            <a:ext cx="10515600" cy="4351338"/>
          </a:xfrm>
        </p:spPr>
        <p:txBody>
          <a:bodyPr/>
          <a:lstStyle/>
          <a:p>
            <a:r>
              <a:rPr lang="en-US" dirty="0"/>
              <a:t>The findings from the present study suggest that participation in an after school exercise program increases </a:t>
            </a:r>
            <a:r>
              <a:rPr lang="en-US" dirty="0" err="1"/>
              <a:t>fronto</a:t>
            </a:r>
            <a:r>
              <a:rPr lang="en-US" dirty="0"/>
              <a:t>-temporal white matter integrity in unfit children who are overweight or obese. </a:t>
            </a:r>
            <a:endParaRPr lang="sr-Latn-RS" dirty="0" smtClean="0"/>
          </a:p>
          <a:p>
            <a:endParaRPr lang="en-US" dirty="0" smtClean="0"/>
          </a:p>
          <a:p>
            <a:r>
              <a:rPr lang="en-US" dirty="0" smtClean="0"/>
              <a:t>Because </a:t>
            </a:r>
            <a:r>
              <a:rPr lang="en-US" dirty="0"/>
              <a:t>increased white matter integrity is related to improved cognitive function in </a:t>
            </a:r>
            <a:r>
              <a:rPr lang="en-US" dirty="0" smtClean="0"/>
              <a:t>children, </a:t>
            </a:r>
            <a:r>
              <a:rPr lang="en-US" dirty="0"/>
              <a:t>the present results might inform education policy by demonstrating physical activity effects on children’s brain structure. </a:t>
            </a:r>
          </a:p>
        </p:txBody>
      </p:sp>
    </p:spTree>
    <p:extLst>
      <p:ext uri="{BB962C8B-B14F-4D97-AF65-F5344CB8AC3E}">
        <p14:creationId xmlns:p14="http://schemas.microsoft.com/office/powerpoint/2010/main" val="933340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9400" y="0"/>
            <a:ext cx="12142600" cy="6540500"/>
          </a:xfrm>
          <a:prstGeom prst="rect">
            <a:avLst/>
          </a:prstGeom>
        </p:spPr>
      </p:pic>
    </p:spTree>
    <p:extLst>
      <p:ext uri="{BB962C8B-B14F-4D97-AF65-F5344CB8AC3E}">
        <p14:creationId xmlns:p14="http://schemas.microsoft.com/office/powerpoint/2010/main" val="175442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22299" y="0"/>
            <a:ext cx="10694737" cy="6858000"/>
          </a:xfrm>
          <a:prstGeom prst="rect">
            <a:avLst/>
          </a:prstGeom>
        </p:spPr>
      </p:pic>
    </p:spTree>
    <p:extLst>
      <p:ext uri="{BB962C8B-B14F-4D97-AF65-F5344CB8AC3E}">
        <p14:creationId xmlns:p14="http://schemas.microsoft.com/office/powerpoint/2010/main" val="4082963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a:t>The present study examined the effects of an after-school physical activity program on the microstructure of white matter tracts in children. Maturation of white matter tracts is an important element of development, as microstructural integrity of white matter is required for efficient transmission of information between gray matter as well as the integration of brain areas into structural networks to support cognitive </a:t>
            </a:r>
            <a:r>
              <a:rPr lang="en-US" dirty="0" smtClean="0"/>
              <a:t>function.</a:t>
            </a:r>
            <a:endParaRPr lang="en-US" dirty="0"/>
          </a:p>
        </p:txBody>
      </p:sp>
    </p:spTree>
    <p:extLst>
      <p:ext uri="{BB962C8B-B14F-4D97-AF65-F5344CB8AC3E}">
        <p14:creationId xmlns:p14="http://schemas.microsoft.com/office/powerpoint/2010/main" val="1474333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IMAGING OF CHANGES IN BRAIN</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Authors used </a:t>
            </a:r>
            <a:r>
              <a:rPr lang="en-US" b="1" dirty="0" smtClean="0"/>
              <a:t>diffusion </a:t>
            </a:r>
            <a:r>
              <a:rPr lang="en-US" b="1" dirty="0"/>
              <a:t>tensor imaging (DTI)</a:t>
            </a:r>
            <a:r>
              <a:rPr lang="en-US" dirty="0"/>
              <a:t> </a:t>
            </a:r>
            <a:r>
              <a:rPr lang="en-US" dirty="0" smtClean="0"/>
              <a:t>which allows </a:t>
            </a:r>
            <a:r>
              <a:rPr lang="en-US" dirty="0"/>
              <a:t>scientists to indirectly quantify the microstructural components of white matter, including myelination and axonal organization. In general, developmental studies using diffusion weighted imaging techniques demonstrate age-related increases in fractional anisotropy (FA) coupled with decreases in diffusivity (radial diffusivity [RD] and axial diffusivity [AD]) in most white matter </a:t>
            </a:r>
            <a:r>
              <a:rPr lang="en-US" dirty="0" smtClean="0"/>
              <a:t>regions, </a:t>
            </a:r>
            <a:r>
              <a:rPr lang="en-US" dirty="0"/>
              <a:t>thereby suggesting increased axon caliber and myelin content as well as changes in fiber packing density with </a:t>
            </a:r>
            <a:r>
              <a:rPr lang="en-US" dirty="0" smtClean="0"/>
              <a:t>development. Specifically</a:t>
            </a:r>
            <a:r>
              <a:rPr lang="en-US" dirty="0"/>
              <a:t>, FA is a general index of white matter microstructure, hypothesized to be higher in tightly bundled, structurally compact fibers with high </a:t>
            </a:r>
            <a:r>
              <a:rPr lang="en-US" dirty="0" smtClean="0"/>
              <a:t>integrity. RD </a:t>
            </a:r>
            <a:r>
              <a:rPr lang="en-US" dirty="0"/>
              <a:t>is often used as a marker of </a:t>
            </a:r>
            <a:r>
              <a:rPr lang="en-US" dirty="0" smtClean="0"/>
              <a:t>myelination, and </a:t>
            </a:r>
            <a:r>
              <a:rPr lang="en-US" dirty="0"/>
              <a:t>AD is known to be sensitive to changes in axonal fibers including axonal diameter, loss or </a:t>
            </a:r>
            <a:r>
              <a:rPr lang="en-US" dirty="0" smtClean="0"/>
              <a:t>damage. </a:t>
            </a:r>
            <a:endParaRPr lang="en-US" dirty="0"/>
          </a:p>
        </p:txBody>
      </p:sp>
    </p:spTree>
    <p:extLst>
      <p:ext uri="{BB962C8B-B14F-4D97-AF65-F5344CB8AC3E}">
        <p14:creationId xmlns:p14="http://schemas.microsoft.com/office/powerpoint/2010/main" val="1865578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EXPERIMENTAL DESIGN OF STUDY </a:t>
            </a:r>
            <a:endParaRPr lang="en-US" dirty="0"/>
          </a:p>
        </p:txBody>
      </p:sp>
      <p:sp>
        <p:nvSpPr>
          <p:cNvPr id="3" name="Content Placeholder 2"/>
          <p:cNvSpPr>
            <a:spLocks noGrp="1"/>
          </p:cNvSpPr>
          <p:nvPr>
            <p:ph idx="1"/>
          </p:nvPr>
        </p:nvSpPr>
        <p:spPr/>
        <p:txBody>
          <a:bodyPr/>
          <a:lstStyle/>
          <a:p>
            <a:r>
              <a:rPr lang="en-US" dirty="0" smtClean="0"/>
              <a:t>In this study authors measured </a:t>
            </a:r>
            <a:r>
              <a:rPr lang="en-US" dirty="0"/>
              <a:t>aerobic fitness (VO2max) and the microstructural properties (FA, RD, AD) of white matter in 7–9-year-old children before and after randomization into a 9-month physical activity intervention or a wait list control group (which reflects typical development over that period of time). By examining the effects of physical activity on multiple measures of diffusivity (FA, RD, AD), </a:t>
            </a:r>
            <a:r>
              <a:rPr lang="en-US" dirty="0" smtClean="0"/>
              <a:t>authors were </a:t>
            </a:r>
            <a:r>
              <a:rPr lang="en-US" dirty="0"/>
              <a:t>able to test the influence of physical activity on specific microstructural white matter properties during childhood. </a:t>
            </a:r>
          </a:p>
        </p:txBody>
      </p:sp>
    </p:spTree>
    <p:extLst>
      <p:ext uri="{BB962C8B-B14F-4D97-AF65-F5344CB8AC3E}">
        <p14:creationId xmlns:p14="http://schemas.microsoft.com/office/powerpoint/2010/main" val="1834366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55113" y="0"/>
            <a:ext cx="3716594" cy="6901206"/>
          </a:xfrm>
          <a:prstGeom prst="rect">
            <a:avLst/>
          </a:prstGeom>
        </p:spPr>
      </p:pic>
      <p:pic>
        <p:nvPicPr>
          <p:cNvPr id="5" name="Picture 4"/>
          <p:cNvPicPr>
            <a:picLocks noChangeAspect="1"/>
          </p:cNvPicPr>
          <p:nvPr/>
        </p:nvPicPr>
        <p:blipFill>
          <a:blip r:embed="rId3"/>
          <a:stretch>
            <a:fillRect/>
          </a:stretch>
        </p:blipFill>
        <p:spPr>
          <a:xfrm>
            <a:off x="7890641" y="144251"/>
            <a:ext cx="4301359" cy="6756955"/>
          </a:xfrm>
          <a:prstGeom prst="rect">
            <a:avLst/>
          </a:prstGeom>
        </p:spPr>
      </p:pic>
      <p:sp>
        <p:nvSpPr>
          <p:cNvPr id="10" name="TextBox 9"/>
          <p:cNvSpPr txBox="1"/>
          <p:nvPr/>
        </p:nvSpPr>
        <p:spPr>
          <a:xfrm>
            <a:off x="4325219" y="144251"/>
            <a:ext cx="3111910" cy="2585323"/>
          </a:xfrm>
          <a:prstGeom prst="rect">
            <a:avLst/>
          </a:prstGeom>
          <a:noFill/>
        </p:spPr>
        <p:txBody>
          <a:bodyPr wrap="square" rtlCol="0">
            <a:spAutoFit/>
          </a:bodyPr>
          <a:lstStyle/>
          <a:p>
            <a:r>
              <a:rPr lang="en-US" dirty="0" smtClean="0"/>
              <a:t>Physical </a:t>
            </a:r>
            <a:r>
              <a:rPr lang="en-US" dirty="0"/>
              <a:t>activity group </a:t>
            </a:r>
            <a:r>
              <a:rPr lang="en-US" dirty="0" smtClean="0"/>
              <a:t>show </a:t>
            </a:r>
            <a:r>
              <a:rPr lang="en-US" dirty="0"/>
              <a:t>significant increases in FA from pre-test to post-test, and no changes in FA for the control group. The result suggests increased estimates of white matter microstructure and fiber integrity with physical activity participation</a:t>
            </a:r>
            <a:r>
              <a:rPr lang="en-US" dirty="0" smtClean="0"/>
              <a:t>.</a:t>
            </a:r>
            <a:endParaRPr lang="en-US" dirty="0"/>
          </a:p>
        </p:txBody>
      </p:sp>
      <p:sp>
        <p:nvSpPr>
          <p:cNvPr id="11" name="TextBox 10"/>
          <p:cNvSpPr txBox="1"/>
          <p:nvPr/>
        </p:nvSpPr>
        <p:spPr>
          <a:xfrm>
            <a:off x="4325219" y="4315883"/>
            <a:ext cx="3111910" cy="2585323"/>
          </a:xfrm>
          <a:prstGeom prst="rect">
            <a:avLst/>
          </a:prstGeom>
          <a:noFill/>
        </p:spPr>
        <p:txBody>
          <a:bodyPr wrap="square" rtlCol="0">
            <a:spAutoFit/>
          </a:bodyPr>
          <a:lstStyle/>
          <a:p>
            <a:r>
              <a:rPr lang="en-US" dirty="0"/>
              <a:t>P</a:t>
            </a:r>
            <a:r>
              <a:rPr lang="en-US" dirty="0" smtClean="0"/>
              <a:t>hysical </a:t>
            </a:r>
            <a:r>
              <a:rPr lang="en-US" dirty="0"/>
              <a:t>activity group </a:t>
            </a:r>
            <a:r>
              <a:rPr lang="en-US" dirty="0" smtClean="0"/>
              <a:t>show </a:t>
            </a:r>
            <a:r>
              <a:rPr lang="en-US" dirty="0"/>
              <a:t>significant decreases in RD from pre-test to post-test, with no changes in RD for the control group (p = 0.592). The result suggests increased estimates of white matter myelination with physical activity participation</a:t>
            </a:r>
          </a:p>
        </p:txBody>
      </p:sp>
      <p:sp>
        <p:nvSpPr>
          <p:cNvPr id="12" name="Left Arrow 11"/>
          <p:cNvSpPr/>
          <p:nvPr/>
        </p:nvSpPr>
        <p:spPr>
          <a:xfrm>
            <a:off x="4425025" y="2729574"/>
            <a:ext cx="2138516" cy="29496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eft Arrow 12"/>
          <p:cNvSpPr/>
          <p:nvPr/>
        </p:nvSpPr>
        <p:spPr>
          <a:xfrm rot="10800000">
            <a:off x="4811916" y="4020916"/>
            <a:ext cx="2138516" cy="29496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6105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PHYSICAL ACTIVITY TRAINING INTERVENTION INCREASED WHITE MATTER MICROSTRUCTURE </a:t>
            </a:r>
            <a:endParaRPr lang="en-US" b="1" dirty="0"/>
          </a:p>
        </p:txBody>
      </p:sp>
      <p:sp>
        <p:nvSpPr>
          <p:cNvPr id="3" name="Content Placeholder 2"/>
          <p:cNvSpPr>
            <a:spLocks noGrp="1"/>
          </p:cNvSpPr>
          <p:nvPr>
            <p:ph idx="1"/>
          </p:nvPr>
        </p:nvSpPr>
        <p:spPr>
          <a:xfrm>
            <a:off x="838200" y="2506662"/>
            <a:ext cx="10515600" cy="4351338"/>
          </a:xfrm>
        </p:spPr>
        <p:txBody>
          <a:bodyPr/>
          <a:lstStyle/>
          <a:p>
            <a:r>
              <a:rPr lang="en-US" dirty="0"/>
              <a:t>In conclusion, a 9-month randomized controlled physical activity intervention significantly improved estimates of structural integrity and myelination of the genu of the corpus callosum. Given that no significant changes were observed for children assigned to the wait list control group, the key implication from this study is that participating in an after-school physical activity program enhances the microstructure of the anterior corpus callosum, which may suggest faster neural conduction between brain hemispheres. </a:t>
            </a:r>
          </a:p>
        </p:txBody>
      </p:sp>
    </p:spTree>
    <p:extLst>
      <p:ext uri="{BB962C8B-B14F-4D97-AF65-F5344CB8AC3E}">
        <p14:creationId xmlns:p14="http://schemas.microsoft.com/office/powerpoint/2010/main" val="3858240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5383" y="3060700"/>
            <a:ext cx="5459942" cy="3403600"/>
          </a:xfrm>
          <a:prstGeom prst="rect">
            <a:avLst/>
          </a:prstGeom>
        </p:spPr>
      </p:pic>
      <p:pic>
        <p:nvPicPr>
          <p:cNvPr id="3" name="Picture 2"/>
          <p:cNvPicPr>
            <a:picLocks noChangeAspect="1"/>
          </p:cNvPicPr>
          <p:nvPr/>
        </p:nvPicPr>
        <p:blipFill>
          <a:blip r:embed="rId2"/>
          <a:stretch>
            <a:fillRect/>
          </a:stretch>
        </p:blipFill>
        <p:spPr>
          <a:xfrm>
            <a:off x="6449483" y="3060700"/>
            <a:ext cx="5459942" cy="3403600"/>
          </a:xfrm>
          <a:prstGeom prst="rect">
            <a:avLst/>
          </a:prstGeom>
        </p:spPr>
      </p:pic>
      <p:pic>
        <p:nvPicPr>
          <p:cNvPr id="6" name="Picture 5"/>
          <p:cNvPicPr>
            <a:picLocks noChangeAspect="1"/>
          </p:cNvPicPr>
          <p:nvPr/>
        </p:nvPicPr>
        <p:blipFill rotWithShape="1">
          <a:blip r:embed="rId3"/>
          <a:srcRect l="1" r="-769" b="13750"/>
          <a:stretch/>
        </p:blipFill>
        <p:spPr>
          <a:xfrm>
            <a:off x="4495800" y="25198"/>
            <a:ext cx="3130550" cy="2885602"/>
          </a:xfrm>
          <a:prstGeom prst="rect">
            <a:avLst/>
          </a:prstGeom>
        </p:spPr>
      </p:pic>
      <p:pic>
        <p:nvPicPr>
          <p:cNvPr id="7" name="Picture 6"/>
          <p:cNvPicPr>
            <a:picLocks noChangeAspect="1"/>
          </p:cNvPicPr>
          <p:nvPr/>
        </p:nvPicPr>
        <p:blipFill>
          <a:blip r:embed="rId4"/>
          <a:stretch>
            <a:fillRect/>
          </a:stretch>
        </p:blipFill>
        <p:spPr>
          <a:xfrm>
            <a:off x="8153400" y="401299"/>
            <a:ext cx="2286000" cy="2286000"/>
          </a:xfrm>
          <a:prstGeom prst="rect">
            <a:avLst/>
          </a:prstGeom>
        </p:spPr>
      </p:pic>
      <p:pic>
        <p:nvPicPr>
          <p:cNvPr id="8" name="Picture 7"/>
          <p:cNvPicPr>
            <a:picLocks noChangeAspect="1"/>
          </p:cNvPicPr>
          <p:nvPr/>
        </p:nvPicPr>
        <p:blipFill rotWithShape="1">
          <a:blip r:embed="rId5"/>
          <a:srcRect r="-257" b="17143"/>
          <a:stretch/>
        </p:blipFill>
        <p:spPr>
          <a:xfrm>
            <a:off x="962988" y="-122001"/>
            <a:ext cx="3407544" cy="3032801"/>
          </a:xfrm>
          <a:prstGeom prst="rect">
            <a:avLst/>
          </a:prstGeom>
        </p:spPr>
      </p:pic>
    </p:spTree>
    <p:extLst>
      <p:ext uri="{BB962C8B-B14F-4D97-AF65-F5344CB8AC3E}">
        <p14:creationId xmlns:p14="http://schemas.microsoft.com/office/powerpoint/2010/main" val="1482380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415845"/>
            <a:ext cx="12725992" cy="3072824"/>
          </a:xfrm>
          <a:prstGeom prst="rect">
            <a:avLst/>
          </a:prstGeom>
        </p:spPr>
      </p:pic>
    </p:spTree>
    <p:extLst>
      <p:ext uri="{BB962C8B-B14F-4D97-AF65-F5344CB8AC3E}">
        <p14:creationId xmlns:p14="http://schemas.microsoft.com/office/powerpoint/2010/main" val="2128854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BRAIN CORTICAL ACTIVITY IS INFLUENCED BY EXERCISE MODE AND INTENSITY</a:t>
            </a:r>
            <a:endParaRPr lang="en-US" b="1"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Hypothesis of this research:</a:t>
            </a:r>
          </a:p>
          <a:p>
            <a:pPr marL="0" indent="0">
              <a:buNone/>
            </a:pPr>
            <a:endParaRPr lang="en-US" dirty="0" smtClean="0"/>
          </a:p>
          <a:p>
            <a:pPr marL="514350" indent="-514350">
              <a:buAutoNum type="arabicParenR"/>
            </a:pPr>
            <a:r>
              <a:rPr lang="en-US" dirty="0" smtClean="0"/>
              <a:t>exercise has an effect on (pre-) frontal brain areas, which is expressed in the transient </a:t>
            </a:r>
            <a:r>
              <a:rPr lang="en-US" dirty="0" err="1" smtClean="0"/>
              <a:t>hypofrontality</a:t>
            </a:r>
            <a:r>
              <a:rPr lang="en-US" dirty="0" smtClean="0"/>
              <a:t> hypothesis and the dual-mode theory;</a:t>
            </a:r>
          </a:p>
          <a:p>
            <a:pPr marL="514350" indent="-514350">
              <a:buAutoNum type="arabicParenR"/>
            </a:pPr>
            <a:endParaRPr lang="en-US" dirty="0" smtClean="0"/>
          </a:p>
          <a:p>
            <a:pPr marL="514350" indent="-514350">
              <a:buAutoNum type="arabicParenR"/>
            </a:pPr>
            <a:r>
              <a:rPr lang="en-US" dirty="0" smtClean="0"/>
              <a:t>the effect of exercise depends on the chosen exercise intensity, which is expressed in the dose–response relationship; and </a:t>
            </a:r>
          </a:p>
          <a:p>
            <a:pPr marL="514350" indent="-514350">
              <a:buAutoNum type="arabicParenR"/>
            </a:pPr>
            <a:endParaRPr lang="en-US" dirty="0" smtClean="0"/>
          </a:p>
          <a:p>
            <a:pPr marL="514350" indent="-514350">
              <a:buAutoNum type="arabicParenR"/>
            </a:pPr>
            <a:r>
              <a:rPr lang="en-US" dirty="0" smtClean="0"/>
              <a:t>it depends on the chosen exercise type according to the individual bias as stated in the exercise preference hypothesis. </a:t>
            </a:r>
          </a:p>
          <a:p>
            <a:endParaRPr lang="en-US" dirty="0"/>
          </a:p>
        </p:txBody>
      </p:sp>
    </p:spTree>
    <p:extLst>
      <p:ext uri="{BB962C8B-B14F-4D97-AF65-F5344CB8AC3E}">
        <p14:creationId xmlns:p14="http://schemas.microsoft.com/office/powerpoint/2010/main" val="17249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43300" y="0"/>
            <a:ext cx="8331200" cy="6731609"/>
          </a:xfrm>
          <a:prstGeom prst="rect">
            <a:avLst/>
          </a:prstGeom>
        </p:spPr>
      </p:pic>
      <p:sp>
        <p:nvSpPr>
          <p:cNvPr id="3" name="Content Placeholder 2"/>
          <p:cNvSpPr txBox="1">
            <a:spLocks/>
          </p:cNvSpPr>
          <p:nvPr/>
        </p:nvSpPr>
        <p:spPr>
          <a:xfrm>
            <a:off x="114300" y="377335"/>
            <a:ext cx="29337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Investigations of changes in brain cortical activity induced by exercise have predominantly been made by electroencephalographic (EEG) recordings.</a:t>
            </a:r>
            <a:endParaRPr lang="en-US" dirty="0"/>
          </a:p>
        </p:txBody>
      </p:sp>
    </p:spTree>
    <p:extLst>
      <p:ext uri="{BB962C8B-B14F-4D97-AF65-F5344CB8AC3E}">
        <p14:creationId xmlns:p14="http://schemas.microsoft.com/office/powerpoint/2010/main" val="4105982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BRAIN CORTICAL ACTIVITY IS INFLUENCED BY EXERCISE MODE AND INTENSITY</a:t>
            </a:r>
            <a:endParaRPr lang="en-US" dirty="0"/>
          </a:p>
        </p:txBody>
      </p:sp>
      <p:sp>
        <p:nvSpPr>
          <p:cNvPr id="3" name="Content Placeholder 2"/>
          <p:cNvSpPr>
            <a:spLocks noGrp="1"/>
          </p:cNvSpPr>
          <p:nvPr>
            <p:ph idx="1"/>
          </p:nvPr>
        </p:nvSpPr>
        <p:spPr>
          <a:xfrm>
            <a:off x="838200" y="2193925"/>
            <a:ext cx="10515600" cy="4351338"/>
          </a:xfrm>
        </p:spPr>
        <p:txBody>
          <a:bodyPr>
            <a:normAutofit/>
          </a:bodyPr>
          <a:lstStyle/>
          <a:p>
            <a:r>
              <a:rPr lang="en-US" dirty="0" smtClean="0"/>
              <a:t>The transient </a:t>
            </a:r>
            <a:r>
              <a:rPr lang="en-US" dirty="0" err="1" smtClean="0"/>
              <a:t>hypofrontality</a:t>
            </a:r>
            <a:r>
              <a:rPr lang="en-US" dirty="0" smtClean="0"/>
              <a:t> hypothesis assume that because of limited brain resources, intensive exercise is accompanied by a redistribution of the brain activity. The result is a shift of activity away from brain regions that are not involved in the task toward regions that are involved in planning and executing motor commands (mainly, the motor and sensory cortexes). Therefore, regions not involved in the demanding task of exercise (such as the prefrontal cortex) show less activity.</a:t>
            </a:r>
            <a:endParaRPr lang="en-US" dirty="0"/>
          </a:p>
        </p:txBody>
      </p:sp>
    </p:spTree>
    <p:extLst>
      <p:ext uri="{BB962C8B-B14F-4D97-AF65-F5344CB8AC3E}">
        <p14:creationId xmlns:p14="http://schemas.microsoft.com/office/powerpoint/2010/main" val="816262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300" y="62873"/>
            <a:ext cx="10515600" cy="1325563"/>
          </a:xfrm>
        </p:spPr>
        <p:txBody>
          <a:bodyPr/>
          <a:lstStyle/>
          <a:p>
            <a:r>
              <a:rPr lang="en-US" b="1" dirty="0" smtClean="0"/>
              <a:t>BRAIN CORTICAL ACTIVITY IS INFLUENCED BY EXERCISE MODE AND INTENSITY</a:t>
            </a:r>
            <a:endParaRPr lang="en-US" dirty="0"/>
          </a:p>
        </p:txBody>
      </p:sp>
      <p:sp>
        <p:nvSpPr>
          <p:cNvPr id="3" name="Content Placeholder 2"/>
          <p:cNvSpPr>
            <a:spLocks noGrp="1"/>
          </p:cNvSpPr>
          <p:nvPr>
            <p:ph idx="1"/>
          </p:nvPr>
        </p:nvSpPr>
        <p:spPr>
          <a:xfrm>
            <a:off x="0" y="1690688"/>
            <a:ext cx="11074400" cy="4351338"/>
          </a:xfrm>
        </p:spPr>
        <p:txBody>
          <a:bodyPr>
            <a:normAutofit/>
          </a:bodyPr>
          <a:lstStyle/>
          <a:p>
            <a:r>
              <a:rPr lang="en-US" dirty="0" smtClean="0"/>
              <a:t>Similarly, it has been shown that emotional brain areas in the prefrontal cortex are involved in learning a novel task and that activity shifts more and more toward parietal motor and somatosensory regions with practice.</a:t>
            </a:r>
            <a:endParaRPr lang="en-US" dirty="0"/>
          </a:p>
        </p:txBody>
      </p:sp>
      <p:pic>
        <p:nvPicPr>
          <p:cNvPr id="4" name="Picture 3"/>
          <p:cNvPicPr>
            <a:picLocks noChangeAspect="1"/>
          </p:cNvPicPr>
          <p:nvPr/>
        </p:nvPicPr>
        <p:blipFill>
          <a:blip r:embed="rId2"/>
          <a:stretch>
            <a:fillRect/>
          </a:stretch>
        </p:blipFill>
        <p:spPr>
          <a:xfrm>
            <a:off x="2705103" y="3087421"/>
            <a:ext cx="6476994" cy="3653514"/>
          </a:xfrm>
          <a:prstGeom prst="rect">
            <a:avLst/>
          </a:prstGeom>
        </p:spPr>
      </p:pic>
    </p:spTree>
    <p:extLst>
      <p:ext uri="{BB962C8B-B14F-4D97-AF65-F5344CB8AC3E}">
        <p14:creationId xmlns:p14="http://schemas.microsoft.com/office/powerpoint/2010/main" val="2176791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DOSE–RESPONSE RELATIONSHIP</a:t>
            </a:r>
            <a:endParaRPr lang="en-US" b="1" dirty="0"/>
          </a:p>
        </p:txBody>
      </p:sp>
      <p:sp>
        <p:nvSpPr>
          <p:cNvPr id="3" name="Content Placeholder 2"/>
          <p:cNvSpPr>
            <a:spLocks noGrp="1"/>
          </p:cNvSpPr>
          <p:nvPr>
            <p:ph idx="1"/>
          </p:nvPr>
        </p:nvSpPr>
        <p:spPr/>
        <p:txBody>
          <a:bodyPr>
            <a:normAutofit/>
          </a:bodyPr>
          <a:lstStyle/>
          <a:p>
            <a:r>
              <a:rPr lang="en-US" dirty="0" smtClean="0"/>
              <a:t>A dose–response relationship was proposed by </a:t>
            </a:r>
            <a:r>
              <a:rPr lang="en-US" dirty="0" err="1" smtClean="0"/>
              <a:t>Ekkekakis</a:t>
            </a:r>
            <a:r>
              <a:rPr lang="en-US" dirty="0"/>
              <a:t> </a:t>
            </a:r>
            <a:r>
              <a:rPr lang="en-US" dirty="0" smtClean="0"/>
              <a:t>et al. and </a:t>
            </a:r>
            <a:r>
              <a:rPr lang="en-US" dirty="0" err="1" smtClean="0"/>
              <a:t>Ekkekakis</a:t>
            </a:r>
            <a:r>
              <a:rPr lang="en-US" dirty="0" smtClean="0"/>
              <a:t> and </a:t>
            </a:r>
            <a:r>
              <a:rPr lang="en-US" dirty="0" err="1" smtClean="0"/>
              <a:t>Petruzzello</a:t>
            </a:r>
            <a:r>
              <a:rPr lang="en-US" dirty="0" smtClean="0"/>
              <a:t>, regarding the effect of different exercise intensities. They suggested that the psychological effect of exercise which is thought to be mediated by changes in brain cortical activity is intensity dependent. Whereas low-intensity exercise is thought to be insufficient to have a positive influence, high intensive exercise in turn is thought to be counterproductive. The optimal exercise intensity for the greatest psychological effect is somewhere in between these two extremes. This relationship between exercise intensity and brain cortical activity seems to be dependent upon the trained status of an individual.</a:t>
            </a:r>
            <a:endParaRPr lang="en-US" dirty="0"/>
          </a:p>
        </p:txBody>
      </p:sp>
    </p:spTree>
    <p:extLst>
      <p:ext uri="{BB962C8B-B14F-4D97-AF65-F5344CB8AC3E}">
        <p14:creationId xmlns:p14="http://schemas.microsoft.com/office/powerpoint/2010/main" val="1090792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180975"/>
            <a:ext cx="10515600" cy="1325563"/>
          </a:xfrm>
        </p:spPr>
        <p:txBody>
          <a:bodyPr/>
          <a:lstStyle/>
          <a:p>
            <a:r>
              <a:rPr lang="en-US" b="1" dirty="0" smtClean="0"/>
              <a:t>DOSE–RESPONSE RELATIONSHIP</a:t>
            </a:r>
            <a:endParaRPr lang="en-US" dirty="0"/>
          </a:p>
        </p:txBody>
      </p:sp>
      <p:sp>
        <p:nvSpPr>
          <p:cNvPr id="3" name="Content Placeholder 2"/>
          <p:cNvSpPr>
            <a:spLocks noGrp="1"/>
          </p:cNvSpPr>
          <p:nvPr>
            <p:ph idx="1"/>
          </p:nvPr>
        </p:nvSpPr>
        <p:spPr>
          <a:xfrm>
            <a:off x="342900" y="1144588"/>
            <a:ext cx="10515600" cy="4351338"/>
          </a:xfrm>
        </p:spPr>
        <p:txBody>
          <a:bodyPr/>
          <a:lstStyle/>
          <a:p>
            <a:pPr algn="just"/>
            <a:r>
              <a:rPr lang="en-US" dirty="0" smtClean="0"/>
              <a:t>Higher but not moderate exercise intensities resulted in decreased BETA activity and reduced psychological strain in recreational athletes. These studies highlight the importance of regarding the effect of different exercise intensities on changes in brain cortical activity as an underlying neurophysiologic mechanism.</a:t>
            </a:r>
            <a:endParaRPr lang="en-US" dirty="0"/>
          </a:p>
        </p:txBody>
      </p:sp>
      <p:pic>
        <p:nvPicPr>
          <p:cNvPr id="4" name="Picture 3"/>
          <p:cNvPicPr>
            <a:picLocks noChangeAspect="1"/>
          </p:cNvPicPr>
          <p:nvPr/>
        </p:nvPicPr>
        <p:blipFill>
          <a:blip r:embed="rId2"/>
          <a:stretch>
            <a:fillRect/>
          </a:stretch>
        </p:blipFill>
        <p:spPr>
          <a:xfrm>
            <a:off x="3047999" y="3332183"/>
            <a:ext cx="5407025" cy="3300392"/>
          </a:xfrm>
          <a:prstGeom prst="rect">
            <a:avLst/>
          </a:prstGeom>
        </p:spPr>
      </p:pic>
    </p:spTree>
    <p:extLst>
      <p:ext uri="{BB962C8B-B14F-4D97-AF65-F5344CB8AC3E}">
        <p14:creationId xmlns:p14="http://schemas.microsoft.com/office/powerpoint/2010/main" val="3538937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DOSE–RESPONSE RELATIONSHIP</a:t>
            </a:r>
            <a:endParaRPr lang="en-US" dirty="0"/>
          </a:p>
        </p:txBody>
      </p:sp>
      <p:sp>
        <p:nvSpPr>
          <p:cNvPr id="3" name="Content Placeholder 2"/>
          <p:cNvSpPr>
            <a:spLocks noGrp="1"/>
          </p:cNvSpPr>
          <p:nvPr>
            <p:ph idx="1"/>
          </p:nvPr>
        </p:nvSpPr>
        <p:spPr/>
        <p:txBody>
          <a:bodyPr>
            <a:normAutofit/>
          </a:bodyPr>
          <a:lstStyle/>
          <a:p>
            <a:r>
              <a:rPr lang="en-US" dirty="0"/>
              <a:t>D</a:t>
            </a:r>
            <a:r>
              <a:rPr lang="en-US" dirty="0" smtClean="0"/>
              <a:t>ecreased cortical activation in frontal cortex areas seems to be connected to exercise preferences. The ‘‘exercise preference hypothesis’’ is built on the assumption that the relaxation effects of exercise are linked to an individual’s physical activity history and exercise preferences, where the ‘‘preferred exercise’’ represents the mode of exercise a subject is most familiar with. In combination with the dual-mode/</a:t>
            </a:r>
            <a:r>
              <a:rPr lang="en-US" dirty="0" err="1" smtClean="0"/>
              <a:t>hypofrontality</a:t>
            </a:r>
            <a:r>
              <a:rPr lang="en-US" dirty="0" smtClean="0"/>
              <a:t> theory, one would assume that exercise in accordance with an individual’s physical activity history and preference would be accompanied by frontal deactivation.</a:t>
            </a:r>
            <a:endParaRPr lang="en-US" dirty="0"/>
          </a:p>
        </p:txBody>
      </p:sp>
    </p:spTree>
    <p:extLst>
      <p:ext uri="{BB962C8B-B14F-4D97-AF65-F5344CB8AC3E}">
        <p14:creationId xmlns:p14="http://schemas.microsoft.com/office/powerpoint/2010/main" val="2229999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ELECTROCORTICAL CHANGES IN BRAIN REGIONS INDUCED BY DIFFERENT </a:t>
            </a:r>
            <a:r>
              <a:rPr lang="en-US" b="1" u="sng" dirty="0" smtClean="0">
                <a:solidFill>
                  <a:srgbClr val="FF0000"/>
                </a:solidFill>
              </a:rPr>
              <a:t>EXERCISE MODES</a:t>
            </a:r>
            <a:endParaRPr lang="en-US" b="1" u="sng" dirty="0">
              <a:solidFill>
                <a:srgbClr val="FF0000"/>
              </a:solidFill>
            </a:endParaRPr>
          </a:p>
        </p:txBody>
      </p:sp>
      <p:sp>
        <p:nvSpPr>
          <p:cNvPr id="3" name="Content Placeholder 2"/>
          <p:cNvSpPr>
            <a:spLocks noGrp="1"/>
          </p:cNvSpPr>
          <p:nvPr>
            <p:ph idx="1"/>
          </p:nvPr>
        </p:nvSpPr>
        <p:spPr/>
        <p:txBody>
          <a:bodyPr>
            <a:normAutofit/>
          </a:bodyPr>
          <a:lstStyle/>
          <a:p>
            <a:r>
              <a:rPr lang="en-US" sz="3600" dirty="0" smtClean="0"/>
              <a:t>treadmill</a:t>
            </a:r>
          </a:p>
          <a:p>
            <a:r>
              <a:rPr lang="en-US" sz="3600" dirty="0" smtClean="0"/>
              <a:t>bicycle</a:t>
            </a:r>
          </a:p>
          <a:p>
            <a:r>
              <a:rPr lang="en-US" sz="3600" dirty="0" smtClean="0"/>
              <a:t>arm crank</a:t>
            </a:r>
          </a:p>
          <a:p>
            <a:r>
              <a:rPr lang="en-US" sz="3600" dirty="0" smtClean="0"/>
              <a:t>isokinetic wrist flexion exercises</a:t>
            </a:r>
            <a:endParaRPr lang="en-US" sz="3600" dirty="0"/>
          </a:p>
        </p:txBody>
      </p:sp>
      <p:pic>
        <p:nvPicPr>
          <p:cNvPr id="4" name="Picture 3"/>
          <p:cNvPicPr>
            <a:picLocks noChangeAspect="1"/>
          </p:cNvPicPr>
          <p:nvPr/>
        </p:nvPicPr>
        <p:blipFill>
          <a:blip r:embed="rId2"/>
          <a:stretch>
            <a:fillRect/>
          </a:stretch>
        </p:blipFill>
        <p:spPr>
          <a:xfrm>
            <a:off x="8538308" y="4483100"/>
            <a:ext cx="3399692" cy="2209800"/>
          </a:xfrm>
          <a:prstGeom prst="rect">
            <a:avLst/>
          </a:prstGeom>
        </p:spPr>
      </p:pic>
      <p:pic>
        <p:nvPicPr>
          <p:cNvPr id="5" name="Picture 4"/>
          <p:cNvPicPr>
            <a:picLocks noChangeAspect="1"/>
          </p:cNvPicPr>
          <p:nvPr/>
        </p:nvPicPr>
        <p:blipFill>
          <a:blip r:embed="rId3"/>
          <a:stretch>
            <a:fillRect/>
          </a:stretch>
        </p:blipFill>
        <p:spPr>
          <a:xfrm>
            <a:off x="5424854" y="4372317"/>
            <a:ext cx="3039208" cy="2431366"/>
          </a:xfrm>
          <a:prstGeom prst="rect">
            <a:avLst/>
          </a:prstGeom>
        </p:spPr>
      </p:pic>
      <p:pic>
        <p:nvPicPr>
          <p:cNvPr id="6" name="Picture 5"/>
          <p:cNvPicPr>
            <a:picLocks noChangeAspect="1"/>
          </p:cNvPicPr>
          <p:nvPr/>
        </p:nvPicPr>
        <p:blipFill>
          <a:blip r:embed="rId4"/>
          <a:stretch>
            <a:fillRect/>
          </a:stretch>
        </p:blipFill>
        <p:spPr>
          <a:xfrm>
            <a:off x="3037620" y="4431506"/>
            <a:ext cx="2312988" cy="2312988"/>
          </a:xfrm>
          <a:prstGeom prst="rect">
            <a:avLst/>
          </a:prstGeom>
        </p:spPr>
      </p:pic>
      <p:pic>
        <p:nvPicPr>
          <p:cNvPr id="7" name="Picture 6"/>
          <p:cNvPicPr>
            <a:picLocks noChangeAspect="1"/>
          </p:cNvPicPr>
          <p:nvPr/>
        </p:nvPicPr>
        <p:blipFill>
          <a:blip r:embed="rId5"/>
          <a:stretch>
            <a:fillRect/>
          </a:stretch>
        </p:blipFill>
        <p:spPr>
          <a:xfrm>
            <a:off x="536880" y="4372317"/>
            <a:ext cx="2426494" cy="2426494"/>
          </a:xfrm>
          <a:prstGeom prst="rect">
            <a:avLst/>
          </a:prstGeom>
        </p:spPr>
      </p:pic>
    </p:spTree>
    <p:extLst>
      <p:ext uri="{BB962C8B-B14F-4D97-AF65-F5344CB8AC3E}">
        <p14:creationId xmlns:p14="http://schemas.microsoft.com/office/powerpoint/2010/main" val="3414679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4625"/>
            <a:ext cx="10515600" cy="1325563"/>
          </a:xfrm>
        </p:spPr>
        <p:txBody>
          <a:bodyPr>
            <a:normAutofit/>
          </a:bodyPr>
          <a:lstStyle/>
          <a:p>
            <a:pPr algn="ctr"/>
            <a:r>
              <a:rPr lang="en-US" b="1" dirty="0" smtClean="0"/>
              <a:t>ELECTROCORTICAL CHANGES IN BRAIN REGIONS INDUCED BY DIFFERENT </a:t>
            </a:r>
            <a:r>
              <a:rPr lang="en-US" b="1" u="sng" dirty="0" smtClean="0">
                <a:solidFill>
                  <a:srgbClr val="FF0000"/>
                </a:solidFill>
              </a:rPr>
              <a:t>INTENSITIES</a:t>
            </a:r>
            <a:endParaRPr lang="en-US" b="1" u="sng" dirty="0">
              <a:solidFill>
                <a:srgbClr val="FF0000"/>
              </a:solidFill>
            </a:endParaRPr>
          </a:p>
        </p:txBody>
      </p:sp>
      <p:sp>
        <p:nvSpPr>
          <p:cNvPr id="3" name="Content Placeholder 2"/>
          <p:cNvSpPr>
            <a:spLocks noGrp="1"/>
          </p:cNvSpPr>
          <p:nvPr>
            <p:ph idx="1"/>
          </p:nvPr>
        </p:nvSpPr>
        <p:spPr/>
        <p:txBody>
          <a:bodyPr>
            <a:normAutofit/>
          </a:bodyPr>
          <a:lstStyle/>
          <a:p>
            <a:r>
              <a:rPr lang="en-US" sz="3600" dirty="0" smtClean="0"/>
              <a:t>50% of individual aerobic or strength capacity</a:t>
            </a:r>
          </a:p>
          <a:p>
            <a:endParaRPr lang="en-US" sz="3600" dirty="0" smtClean="0"/>
          </a:p>
          <a:p>
            <a:r>
              <a:rPr lang="en-US" sz="3600" dirty="0" smtClean="0"/>
              <a:t>80% of individual aerobic or strength capacity</a:t>
            </a:r>
            <a:endParaRPr lang="en-US" sz="3600" dirty="0"/>
          </a:p>
        </p:txBody>
      </p:sp>
      <p:pic>
        <p:nvPicPr>
          <p:cNvPr id="4" name="Picture 3"/>
          <p:cNvPicPr>
            <a:picLocks noChangeAspect="1"/>
          </p:cNvPicPr>
          <p:nvPr/>
        </p:nvPicPr>
        <p:blipFill>
          <a:blip r:embed="rId2"/>
          <a:stretch>
            <a:fillRect/>
          </a:stretch>
        </p:blipFill>
        <p:spPr>
          <a:xfrm>
            <a:off x="8538308" y="4483100"/>
            <a:ext cx="3399692" cy="2209800"/>
          </a:xfrm>
          <a:prstGeom prst="rect">
            <a:avLst/>
          </a:prstGeom>
        </p:spPr>
      </p:pic>
      <p:pic>
        <p:nvPicPr>
          <p:cNvPr id="5" name="Picture 4"/>
          <p:cNvPicPr>
            <a:picLocks noChangeAspect="1"/>
          </p:cNvPicPr>
          <p:nvPr/>
        </p:nvPicPr>
        <p:blipFill>
          <a:blip r:embed="rId3"/>
          <a:stretch>
            <a:fillRect/>
          </a:stretch>
        </p:blipFill>
        <p:spPr>
          <a:xfrm>
            <a:off x="5424854" y="4372317"/>
            <a:ext cx="3039208" cy="2431366"/>
          </a:xfrm>
          <a:prstGeom prst="rect">
            <a:avLst/>
          </a:prstGeom>
        </p:spPr>
      </p:pic>
      <p:pic>
        <p:nvPicPr>
          <p:cNvPr id="6" name="Picture 5"/>
          <p:cNvPicPr>
            <a:picLocks noChangeAspect="1"/>
          </p:cNvPicPr>
          <p:nvPr/>
        </p:nvPicPr>
        <p:blipFill>
          <a:blip r:embed="rId4"/>
          <a:stretch>
            <a:fillRect/>
          </a:stretch>
        </p:blipFill>
        <p:spPr>
          <a:xfrm>
            <a:off x="3037620" y="4431506"/>
            <a:ext cx="2312988" cy="2312988"/>
          </a:xfrm>
          <a:prstGeom prst="rect">
            <a:avLst/>
          </a:prstGeom>
        </p:spPr>
      </p:pic>
      <p:pic>
        <p:nvPicPr>
          <p:cNvPr id="7" name="Picture 6"/>
          <p:cNvPicPr>
            <a:picLocks noChangeAspect="1"/>
          </p:cNvPicPr>
          <p:nvPr/>
        </p:nvPicPr>
        <p:blipFill>
          <a:blip r:embed="rId5"/>
          <a:stretch>
            <a:fillRect/>
          </a:stretch>
        </p:blipFill>
        <p:spPr>
          <a:xfrm>
            <a:off x="536880" y="4372317"/>
            <a:ext cx="2426494" cy="2426494"/>
          </a:xfrm>
          <a:prstGeom prst="rect">
            <a:avLst/>
          </a:prstGeom>
        </p:spPr>
      </p:pic>
    </p:spTree>
    <p:extLst>
      <p:ext uri="{BB962C8B-B14F-4D97-AF65-F5344CB8AC3E}">
        <p14:creationId xmlns:p14="http://schemas.microsoft.com/office/powerpoint/2010/main" val="1631990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65125"/>
            <a:ext cx="11747500" cy="1325563"/>
          </a:xfrm>
        </p:spPr>
        <p:txBody>
          <a:bodyPr>
            <a:normAutofit fontScale="90000"/>
          </a:bodyPr>
          <a:lstStyle/>
          <a:p>
            <a:pPr algn="ctr"/>
            <a:r>
              <a:rPr lang="en-US" b="1" dirty="0" smtClean="0"/>
              <a:t>ELECTROCORTICAL CHANGES IN BRAIN REGIONS INDUCED BY DIFFERENT </a:t>
            </a:r>
            <a:r>
              <a:rPr lang="en-US" b="1" u="sng" dirty="0" smtClean="0">
                <a:solidFill>
                  <a:srgbClr val="FF0000"/>
                </a:solidFill>
              </a:rPr>
              <a:t>EXERCISE MODES &amp; INTENSITIES</a:t>
            </a:r>
            <a:endParaRPr lang="en-US" dirty="0"/>
          </a:p>
        </p:txBody>
      </p:sp>
      <p:pic>
        <p:nvPicPr>
          <p:cNvPr id="4" name="Content Placeholder 3"/>
          <p:cNvPicPr>
            <a:picLocks noGrp="1" noChangeAspect="1"/>
          </p:cNvPicPr>
          <p:nvPr>
            <p:ph idx="1"/>
          </p:nvPr>
        </p:nvPicPr>
        <p:blipFill>
          <a:blip r:embed="rId2"/>
          <a:stretch>
            <a:fillRect/>
          </a:stretch>
        </p:blipFill>
        <p:spPr>
          <a:xfrm>
            <a:off x="1203363" y="2070100"/>
            <a:ext cx="9785274" cy="4229100"/>
          </a:xfrm>
          <a:prstGeom prst="rect">
            <a:avLst/>
          </a:prstGeom>
        </p:spPr>
      </p:pic>
    </p:spTree>
    <p:extLst>
      <p:ext uri="{BB962C8B-B14F-4D97-AF65-F5344CB8AC3E}">
        <p14:creationId xmlns:p14="http://schemas.microsoft.com/office/powerpoint/2010/main" val="243939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ALPHA BRAIN WAVES</a:t>
            </a:r>
            <a:endParaRPr lang="en-US" dirty="0"/>
          </a:p>
        </p:txBody>
      </p:sp>
      <p:sp>
        <p:nvSpPr>
          <p:cNvPr id="3" name="Content Placeholder 2"/>
          <p:cNvSpPr>
            <a:spLocks noGrp="1"/>
          </p:cNvSpPr>
          <p:nvPr>
            <p:ph idx="1"/>
          </p:nvPr>
        </p:nvSpPr>
        <p:spPr>
          <a:xfrm>
            <a:off x="838200" y="1825624"/>
            <a:ext cx="10515600" cy="4867275"/>
          </a:xfrm>
        </p:spPr>
        <p:txBody>
          <a:bodyPr>
            <a:normAutofit fontScale="92500" lnSpcReduction="20000"/>
          </a:bodyPr>
          <a:lstStyle/>
          <a:p>
            <a:r>
              <a:rPr lang="en-US" dirty="0" smtClean="0"/>
              <a:t>Alpha waves generally are seen in all age groups but are most common in adults. They occur rhythmically on both sides of the head but are often slightly higher in amplitude on the </a:t>
            </a:r>
            <a:r>
              <a:rPr lang="en-US" dirty="0" err="1" smtClean="0"/>
              <a:t>nondominant</a:t>
            </a:r>
            <a:r>
              <a:rPr lang="en-US" dirty="0" smtClean="0"/>
              <a:t> side, especially in right-handed individuals. A normal alpha variant is noted when a harmonic of alpha frequency occurs in the posterior head regions. They tend to be present posteriorly more than anteriorly and are especially prominent with closed eyes and with relaxation.</a:t>
            </a:r>
          </a:p>
          <a:p>
            <a:endParaRPr lang="en-US" dirty="0" smtClean="0"/>
          </a:p>
          <a:p>
            <a:r>
              <a:rPr lang="en-US" dirty="0" smtClean="0"/>
              <a:t>Alpha activity disappears normally with attention (</a:t>
            </a:r>
            <a:r>
              <a:rPr lang="en-US" dirty="0" err="1" smtClean="0"/>
              <a:t>eg</a:t>
            </a:r>
            <a:r>
              <a:rPr lang="en-US" dirty="0" smtClean="0"/>
              <a:t>, mental arithmetic, stress, opening eyes). In most instances, it is regarded as a normal waveform.</a:t>
            </a:r>
          </a:p>
          <a:p>
            <a:endParaRPr lang="en-US" dirty="0" smtClean="0"/>
          </a:p>
          <a:p>
            <a:r>
              <a:rPr lang="en-US" dirty="0" smtClean="0"/>
              <a:t>Increasing alpha brain waves can stimulate creativity and minimize depression. </a:t>
            </a:r>
          </a:p>
          <a:p>
            <a:endParaRPr lang="en-US" dirty="0"/>
          </a:p>
        </p:txBody>
      </p:sp>
    </p:spTree>
    <p:extLst>
      <p:ext uri="{BB962C8B-B14F-4D97-AF65-F5344CB8AC3E}">
        <p14:creationId xmlns:p14="http://schemas.microsoft.com/office/powerpoint/2010/main" val="3151672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BETA BRAIN WAVES</a:t>
            </a:r>
            <a:endParaRPr lang="en-US" dirty="0"/>
          </a:p>
        </p:txBody>
      </p:sp>
      <p:sp>
        <p:nvSpPr>
          <p:cNvPr id="3" name="Content Placeholder 2"/>
          <p:cNvSpPr>
            <a:spLocks noGrp="1"/>
          </p:cNvSpPr>
          <p:nvPr>
            <p:ph idx="1"/>
          </p:nvPr>
        </p:nvSpPr>
        <p:spPr>
          <a:xfrm>
            <a:off x="838200" y="1825624"/>
            <a:ext cx="10515600" cy="4867275"/>
          </a:xfrm>
        </p:spPr>
        <p:txBody>
          <a:bodyPr>
            <a:normAutofit fontScale="92500"/>
          </a:bodyPr>
          <a:lstStyle/>
          <a:p>
            <a:r>
              <a:rPr lang="en-US" dirty="0" smtClean="0"/>
              <a:t>Beta brainwaves dominate our normal waking state of consciousness when attention is directed towards cognitive tasks and the outside world. Beta is a ‘fast’ activity, present when we are alert, attentive, engaged in problem solving, judgment, decision making, or focused mental activity.</a:t>
            </a:r>
          </a:p>
          <a:p>
            <a:r>
              <a:rPr lang="en-US" dirty="0" smtClean="0"/>
              <a:t>Beta brainwaves are further divided into three bands; Lo-Beta (Beta1, 12-15Hz) can be thought of as a 'fast idle', or musing. Beta (Beta2, 15-22Hz) is high engagement or actively figuring something out. Hi-Beta (Beta3, 22-38Hz) is highly complex thought, integrating new experiences, high anxiety, or excitement. Continual high frequency processing is not a very efficient way to run the brain, as it takes a tremendous amount of energy. </a:t>
            </a:r>
          </a:p>
          <a:p>
            <a:r>
              <a:rPr lang="en-US" dirty="0" smtClean="0"/>
              <a:t>They tend to be small in amplitude and usually are symmetric and more evident anteriorly.</a:t>
            </a:r>
            <a:endParaRPr lang="en-US" dirty="0"/>
          </a:p>
        </p:txBody>
      </p:sp>
    </p:spTree>
    <p:extLst>
      <p:ext uri="{BB962C8B-B14F-4D97-AF65-F5344CB8AC3E}">
        <p14:creationId xmlns:p14="http://schemas.microsoft.com/office/powerpoint/2010/main" val="415747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89000" y="129207"/>
            <a:ext cx="9855200" cy="6604655"/>
          </a:xfrm>
          <a:prstGeom prst="rect">
            <a:avLst/>
          </a:prstGeom>
        </p:spPr>
      </p:pic>
      <p:sp>
        <p:nvSpPr>
          <p:cNvPr id="27" name="Oval 26"/>
          <p:cNvSpPr/>
          <p:nvPr/>
        </p:nvSpPr>
        <p:spPr>
          <a:xfrm>
            <a:off x="2184724" y="1198356"/>
            <a:ext cx="226499" cy="22291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2084498" y="2869075"/>
            <a:ext cx="226499" cy="22291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2159324" y="4088275"/>
            <a:ext cx="226499" cy="22291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5181600" y="1014662"/>
            <a:ext cx="163323" cy="18369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3683324" y="5663075"/>
            <a:ext cx="226499" cy="22291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3746824" y="4189875"/>
            <a:ext cx="226499" cy="22291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077024" y="2602375"/>
            <a:ext cx="226499" cy="22291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2705424" y="5624975"/>
            <a:ext cx="226499" cy="22291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3995362" y="1003677"/>
            <a:ext cx="163323" cy="18369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9944100" y="4189875"/>
            <a:ext cx="163323" cy="18369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6946900" y="3868090"/>
            <a:ext cx="163323" cy="18369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5637023" y="5736434"/>
            <a:ext cx="163323" cy="18369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5181600" y="4199734"/>
            <a:ext cx="163323" cy="18369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5099938" y="2602375"/>
            <a:ext cx="163323" cy="18369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7808723" y="5931702"/>
            <a:ext cx="268477" cy="26589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7110223" y="5595396"/>
            <a:ext cx="163323" cy="18369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7972046" y="4189875"/>
            <a:ext cx="163323" cy="18369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9795515" y="5898693"/>
            <a:ext cx="268477" cy="26589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6760084" y="5308600"/>
            <a:ext cx="350139" cy="24274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6591301" y="711200"/>
            <a:ext cx="168784" cy="30346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7095746" y="2390760"/>
            <a:ext cx="177799" cy="22051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9592315" y="1269544"/>
            <a:ext cx="203200" cy="23854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8053707" y="1204627"/>
            <a:ext cx="168784" cy="30346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8050976" y="2677072"/>
            <a:ext cx="280223" cy="14822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10025760" y="2615830"/>
            <a:ext cx="235839" cy="17023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168068" y="92482"/>
            <a:ext cx="168784" cy="30346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139210" y="791743"/>
            <a:ext cx="226499" cy="22291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a:off x="401288" y="92482"/>
            <a:ext cx="1413157" cy="1015663"/>
          </a:xfrm>
          <a:prstGeom prst="rect">
            <a:avLst/>
          </a:prstGeom>
          <a:noFill/>
        </p:spPr>
        <p:txBody>
          <a:bodyPr wrap="square" rtlCol="0">
            <a:spAutoFit/>
          </a:bodyPr>
          <a:lstStyle/>
          <a:p>
            <a:r>
              <a:rPr lang="en-US" sz="2000" b="1" dirty="0" smtClean="0"/>
              <a:t>= decrease</a:t>
            </a:r>
          </a:p>
          <a:p>
            <a:endParaRPr lang="en-US" sz="2000" b="1" dirty="0"/>
          </a:p>
          <a:p>
            <a:r>
              <a:rPr lang="en-US" sz="2000" b="1" dirty="0" smtClean="0"/>
              <a:t>= increase</a:t>
            </a:r>
          </a:p>
        </p:txBody>
      </p:sp>
    </p:spTree>
    <p:extLst>
      <p:ext uri="{BB962C8B-B14F-4D97-AF65-F5344CB8AC3E}">
        <p14:creationId xmlns:p14="http://schemas.microsoft.com/office/powerpoint/2010/main" val="3486348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079500" y="92482"/>
            <a:ext cx="9982200" cy="6765518"/>
          </a:xfrm>
          <a:prstGeom prst="rect">
            <a:avLst/>
          </a:prstGeom>
        </p:spPr>
      </p:pic>
      <p:sp>
        <p:nvSpPr>
          <p:cNvPr id="28" name="Oval 27"/>
          <p:cNvSpPr/>
          <p:nvPr/>
        </p:nvSpPr>
        <p:spPr>
          <a:xfrm>
            <a:off x="2565724" y="1268875"/>
            <a:ext cx="226499" cy="22291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019899" y="1142832"/>
            <a:ext cx="545797" cy="23526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5651487" y="1182158"/>
            <a:ext cx="162270" cy="15895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4090941" y="4275828"/>
            <a:ext cx="341359" cy="22296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2540281" y="4278558"/>
            <a:ext cx="282030" cy="29358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5629325" y="2729875"/>
            <a:ext cx="226499" cy="22291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302992" y="2729876"/>
            <a:ext cx="226499" cy="22291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2582235" y="2933388"/>
            <a:ext cx="240076" cy="19716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5606912" y="5910102"/>
            <a:ext cx="329289" cy="29270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4205061" y="5900343"/>
            <a:ext cx="324430" cy="32063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2565724" y="6043638"/>
            <a:ext cx="267328" cy="21485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7064436" y="4300427"/>
            <a:ext cx="280781" cy="2130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8638694" y="4228720"/>
            <a:ext cx="226499" cy="22291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10071103" y="4275828"/>
            <a:ext cx="279226" cy="20308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10123830" y="5915996"/>
            <a:ext cx="226499" cy="22291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8695590" y="5900456"/>
            <a:ext cx="226499" cy="22291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7095482" y="6011803"/>
            <a:ext cx="272592" cy="17697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10051979" y="2456540"/>
            <a:ext cx="443534" cy="30385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8808839" y="2537478"/>
            <a:ext cx="226499" cy="22291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7041110" y="2849756"/>
            <a:ext cx="455741" cy="28079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5629324" y="4275872"/>
            <a:ext cx="226499" cy="22291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168068" y="92482"/>
            <a:ext cx="168784" cy="30346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6895651" y="862931"/>
            <a:ext cx="601199" cy="15173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9986711" y="1378094"/>
            <a:ext cx="508802" cy="26020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8318500" y="1378094"/>
            <a:ext cx="320193" cy="26020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139210" y="791743"/>
            <a:ext cx="226499" cy="22291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p:cNvSpPr txBox="1"/>
          <p:nvPr/>
        </p:nvSpPr>
        <p:spPr>
          <a:xfrm>
            <a:off x="401288" y="92482"/>
            <a:ext cx="1413157" cy="1015663"/>
          </a:xfrm>
          <a:prstGeom prst="rect">
            <a:avLst/>
          </a:prstGeom>
          <a:noFill/>
        </p:spPr>
        <p:txBody>
          <a:bodyPr wrap="square" rtlCol="0">
            <a:spAutoFit/>
          </a:bodyPr>
          <a:lstStyle/>
          <a:p>
            <a:r>
              <a:rPr lang="en-US" sz="2000" b="1" dirty="0" smtClean="0"/>
              <a:t>= decrease</a:t>
            </a:r>
          </a:p>
          <a:p>
            <a:endParaRPr lang="en-US" sz="2000" b="1" dirty="0"/>
          </a:p>
          <a:p>
            <a:r>
              <a:rPr lang="en-US" sz="2000" b="1" dirty="0" smtClean="0"/>
              <a:t>= increase</a:t>
            </a:r>
          </a:p>
        </p:txBody>
      </p:sp>
    </p:spTree>
    <p:extLst>
      <p:ext uri="{BB962C8B-B14F-4D97-AF65-F5344CB8AC3E}">
        <p14:creationId xmlns:p14="http://schemas.microsoft.com/office/powerpoint/2010/main" val="3934379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a:t>Localized electromagnetic tomography revealed that </a:t>
            </a:r>
            <a:r>
              <a:rPr lang="en-US" dirty="0" smtClean="0"/>
              <a:t>Alpha </a:t>
            </a:r>
            <a:r>
              <a:rPr lang="en-US" dirty="0"/>
              <a:t>activity increased in the parietal brain regions related to somatosensory perception (BA 1, 2, 5, 7) after the treadmill and bicycle exercises and mainly in frontal brain regions related to emotional and sensory processes after the arm crank (BA 6, 9) and isokinetic exercises (BA 8, 9, 32). Because </a:t>
            </a:r>
            <a:r>
              <a:rPr lang="en-US" dirty="0" smtClean="0"/>
              <a:t>the subjects </a:t>
            </a:r>
            <a:r>
              <a:rPr lang="en-US" dirty="0"/>
              <a:t>were most familiar with running and bicycling but not with arm crank and isokinetic exercises, these findings indicate that more familiar types of exercise lead to increases in </a:t>
            </a:r>
            <a:r>
              <a:rPr lang="en-US" dirty="0" smtClean="0"/>
              <a:t>ALPHA </a:t>
            </a:r>
            <a:r>
              <a:rPr lang="en-US" dirty="0"/>
              <a:t>activity in somatosensory regions and that unfamiliar types of exercise lead to increases in </a:t>
            </a:r>
            <a:r>
              <a:rPr lang="en-US" dirty="0" smtClean="0"/>
              <a:t>ALPHA activity </a:t>
            </a:r>
            <a:r>
              <a:rPr lang="en-US" dirty="0"/>
              <a:t>in emotion centers. </a:t>
            </a:r>
          </a:p>
        </p:txBody>
      </p:sp>
    </p:spTree>
    <p:extLst>
      <p:ext uri="{BB962C8B-B14F-4D97-AF65-F5344CB8AC3E}">
        <p14:creationId xmlns:p14="http://schemas.microsoft.com/office/powerpoint/2010/main" val="4155696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b="1" dirty="0" smtClean="0"/>
              <a:t>TAKE HOME MESSAGES</a:t>
            </a:r>
            <a:endParaRPr lang="en-US" b="1" dirty="0"/>
          </a:p>
        </p:txBody>
      </p:sp>
      <p:sp>
        <p:nvSpPr>
          <p:cNvPr id="3" name="Content Placeholder 2"/>
          <p:cNvSpPr>
            <a:spLocks noGrp="1"/>
          </p:cNvSpPr>
          <p:nvPr>
            <p:ph idx="1"/>
          </p:nvPr>
        </p:nvSpPr>
        <p:spPr>
          <a:xfrm>
            <a:off x="501445" y="1165122"/>
            <a:ext cx="11474245" cy="5692877"/>
          </a:xfrm>
        </p:spPr>
        <p:txBody>
          <a:bodyPr>
            <a:normAutofit fontScale="85000" lnSpcReduction="20000"/>
          </a:bodyPr>
          <a:lstStyle/>
          <a:p>
            <a:r>
              <a:rPr lang="en-US" dirty="0" smtClean="0"/>
              <a:t>Physically active children rich better academic achievement</a:t>
            </a:r>
          </a:p>
          <a:p>
            <a:endParaRPr lang="en-US" dirty="0" smtClean="0"/>
          </a:p>
          <a:p>
            <a:r>
              <a:rPr lang="en-US" dirty="0" smtClean="0"/>
              <a:t>Exercise </a:t>
            </a:r>
            <a:r>
              <a:rPr lang="en-US" dirty="0"/>
              <a:t>helps memory and </a:t>
            </a:r>
            <a:r>
              <a:rPr lang="en-US" dirty="0" smtClean="0"/>
              <a:t>thinking</a:t>
            </a:r>
          </a:p>
          <a:p>
            <a:endParaRPr lang="en-US" dirty="0"/>
          </a:p>
          <a:p>
            <a:r>
              <a:rPr lang="en-US" dirty="0" smtClean="0"/>
              <a:t>Exercise improve attention</a:t>
            </a:r>
          </a:p>
          <a:p>
            <a:endParaRPr lang="en-US" dirty="0"/>
          </a:p>
          <a:p>
            <a:r>
              <a:rPr lang="en-US" dirty="0" smtClean="0"/>
              <a:t>Exercise can produce positive changes of brain structures and functions</a:t>
            </a:r>
          </a:p>
          <a:p>
            <a:endParaRPr lang="en-US" dirty="0"/>
          </a:p>
          <a:p>
            <a:r>
              <a:rPr lang="en-US" dirty="0" smtClean="0"/>
              <a:t>Parts </a:t>
            </a:r>
            <a:r>
              <a:rPr lang="en-US" dirty="0"/>
              <a:t>of the brain that control thinking and memory (the prefrontal cortex and medial temporal cortex) have greater volume </a:t>
            </a:r>
            <a:r>
              <a:rPr lang="en-US" dirty="0" smtClean="0"/>
              <a:t>in physically active children versus children who are not active. </a:t>
            </a:r>
          </a:p>
          <a:p>
            <a:endParaRPr lang="en-US" dirty="0"/>
          </a:p>
          <a:p>
            <a:r>
              <a:rPr lang="en-US" dirty="0"/>
              <a:t>Inactivity is killing our </a:t>
            </a:r>
            <a:r>
              <a:rPr lang="en-US" dirty="0" smtClean="0"/>
              <a:t>brains</a:t>
            </a:r>
          </a:p>
          <a:p>
            <a:endParaRPr lang="en-US" dirty="0" smtClean="0"/>
          </a:p>
          <a:p>
            <a:pPr marL="0" indent="0" algn="ctr">
              <a:buNone/>
            </a:pPr>
            <a:r>
              <a:rPr lang="en-US" sz="3600" b="1" dirty="0"/>
              <a:t>EXERCISE </a:t>
            </a:r>
            <a:r>
              <a:rPr lang="en-US" sz="3600" b="1" dirty="0" smtClean="0"/>
              <a:t>CAN MAKE </a:t>
            </a:r>
            <a:r>
              <a:rPr lang="en-US" sz="3600" b="1" dirty="0"/>
              <a:t>OUR CHILDREN SMARTER</a:t>
            </a:r>
          </a:p>
          <a:p>
            <a:endParaRPr lang="en-US" dirty="0"/>
          </a:p>
        </p:txBody>
      </p:sp>
    </p:spTree>
    <p:extLst>
      <p:ext uri="{BB962C8B-B14F-4D97-AF65-F5344CB8AC3E}">
        <p14:creationId xmlns:p14="http://schemas.microsoft.com/office/powerpoint/2010/main" val="708269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 calcmode="lin" valueType="num">
                                      <p:cBhvr additive="base">
                                        <p:cTn id="4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63537" y="769937"/>
            <a:ext cx="4805363" cy="4805363"/>
          </a:xfrm>
          <a:prstGeom prst="rect">
            <a:avLst/>
          </a:prstGeom>
        </p:spPr>
      </p:pic>
      <p:pic>
        <p:nvPicPr>
          <p:cNvPr id="4" name="Picture 3"/>
          <p:cNvPicPr>
            <a:picLocks noChangeAspect="1"/>
          </p:cNvPicPr>
          <p:nvPr/>
        </p:nvPicPr>
        <p:blipFill rotWithShape="1">
          <a:blip r:embed="rId3"/>
          <a:srcRect l="19483" t="279" r="12910" b="-1666"/>
          <a:stretch/>
        </p:blipFill>
        <p:spPr>
          <a:xfrm>
            <a:off x="6248400" y="769937"/>
            <a:ext cx="5740400" cy="4850106"/>
          </a:xfrm>
          <a:prstGeom prst="rect">
            <a:avLst/>
          </a:prstGeom>
        </p:spPr>
      </p:pic>
    </p:spTree>
    <p:extLst>
      <p:ext uri="{BB962C8B-B14F-4D97-AF65-F5344CB8AC3E}">
        <p14:creationId xmlns:p14="http://schemas.microsoft.com/office/powerpoint/2010/main" val="3353724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4221" t="815" r="23667" b="16617"/>
          <a:stretch/>
        </p:blipFill>
        <p:spPr>
          <a:xfrm>
            <a:off x="609600" y="1308101"/>
            <a:ext cx="4004114" cy="3568699"/>
          </a:xfrm>
          <a:prstGeom prst="rect">
            <a:avLst/>
          </a:prstGeom>
        </p:spPr>
      </p:pic>
      <p:pic>
        <p:nvPicPr>
          <p:cNvPr id="3" name="Picture 2"/>
          <p:cNvPicPr>
            <a:picLocks noChangeAspect="1"/>
          </p:cNvPicPr>
          <p:nvPr/>
        </p:nvPicPr>
        <p:blipFill>
          <a:blip r:embed="rId3"/>
          <a:stretch>
            <a:fillRect/>
          </a:stretch>
        </p:blipFill>
        <p:spPr>
          <a:xfrm>
            <a:off x="6125530" y="1308101"/>
            <a:ext cx="5356397" cy="3568699"/>
          </a:xfrm>
          <a:prstGeom prst="rect">
            <a:avLst/>
          </a:prstGeom>
        </p:spPr>
      </p:pic>
    </p:spTree>
    <p:extLst>
      <p:ext uri="{BB962C8B-B14F-4D97-AF65-F5344CB8AC3E}">
        <p14:creationId xmlns:p14="http://schemas.microsoft.com/office/powerpoint/2010/main" val="2714230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8" name="Picture 4" descr="Related image"/>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0" y="1950929"/>
            <a:ext cx="3510115" cy="45969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child balance exercis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337621" y="2920182"/>
            <a:ext cx="6016179" cy="3375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8108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710" y="85315"/>
            <a:ext cx="11088329" cy="1325563"/>
          </a:xfrm>
        </p:spPr>
        <p:txBody>
          <a:bodyPr>
            <a:normAutofit fontScale="90000"/>
          </a:bodyPr>
          <a:lstStyle/>
          <a:p>
            <a:pPr algn="ctr"/>
            <a:r>
              <a:rPr lang="en-US" sz="6000" b="1" dirty="0" smtClean="0"/>
              <a:t>SUPERCALIFRAGILISTICEXPIALIDOCIOUS</a:t>
            </a:r>
            <a:endParaRPr lang="en-US" b="1" dirty="0"/>
          </a:p>
        </p:txBody>
      </p:sp>
      <p:sp>
        <p:nvSpPr>
          <p:cNvPr id="3" name="Content Placeholder 2"/>
          <p:cNvSpPr>
            <a:spLocks noGrp="1"/>
          </p:cNvSpPr>
          <p:nvPr>
            <p:ph sz="half" idx="1"/>
          </p:nvPr>
        </p:nvSpPr>
        <p:spPr>
          <a:xfrm>
            <a:off x="206477" y="1519084"/>
            <a:ext cx="5503607" cy="5338916"/>
          </a:xfrm>
        </p:spPr>
        <p:txBody>
          <a:bodyPr>
            <a:noAutofit/>
          </a:bodyPr>
          <a:lstStyle/>
          <a:p>
            <a:pPr marL="0" indent="0">
              <a:buNone/>
            </a:pPr>
            <a:r>
              <a:rPr lang="en-US" sz="3600" b="1" dirty="0" smtClean="0"/>
              <a:t>YOU WERE GRAND, GREAT, GLORIOUS, SPLENDID, SUPERB, &amp; WONDERFUL AUDIENCE</a:t>
            </a:r>
          </a:p>
          <a:p>
            <a:endParaRPr lang="en-US" sz="3600" dirty="0"/>
          </a:p>
          <a:p>
            <a:endParaRPr lang="en-US" sz="3600" dirty="0" smtClean="0"/>
          </a:p>
          <a:p>
            <a:pPr marL="0" indent="0">
              <a:buNone/>
            </a:pPr>
            <a:endParaRPr lang="en-US" sz="3600" b="1" dirty="0" smtClean="0"/>
          </a:p>
          <a:p>
            <a:pPr marL="0" indent="0">
              <a:buNone/>
            </a:pPr>
            <a:r>
              <a:rPr lang="en-US" sz="3600" b="1" dirty="0" smtClean="0"/>
              <a:t>THANK YOU FOR YOUR ATTENTION</a:t>
            </a:r>
            <a:endParaRPr lang="en-US" sz="3600" b="1" dirty="0"/>
          </a:p>
        </p:txBody>
      </p:sp>
      <p:pic>
        <p:nvPicPr>
          <p:cNvPr id="5" name="giphy">
            <a:hlinkClick r:id="" action="ppaction://media"/>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4"/>
          <a:stretch>
            <a:fillRect/>
          </a:stretch>
        </p:blipFill>
        <p:spPr>
          <a:xfrm>
            <a:off x="5710083" y="1519084"/>
            <a:ext cx="5962067" cy="4391179"/>
          </a:xfrm>
        </p:spPr>
      </p:pic>
      <p:pic>
        <p:nvPicPr>
          <p:cNvPr id="6" name="Picture 5"/>
          <p:cNvPicPr>
            <a:picLocks noChangeAspect="1"/>
          </p:cNvPicPr>
          <p:nvPr/>
        </p:nvPicPr>
        <p:blipFill>
          <a:blip r:embed="rId5"/>
          <a:stretch>
            <a:fillRect/>
          </a:stretch>
        </p:blipFill>
        <p:spPr>
          <a:xfrm>
            <a:off x="1563329" y="3935899"/>
            <a:ext cx="1919748" cy="1446154"/>
          </a:xfrm>
          <a:prstGeom prst="rect">
            <a:avLst/>
          </a:prstGeom>
        </p:spPr>
      </p:pic>
    </p:spTree>
    <p:extLst>
      <p:ext uri="{BB962C8B-B14F-4D97-AF65-F5344CB8AC3E}">
        <p14:creationId xmlns:p14="http://schemas.microsoft.com/office/powerpoint/2010/main" val="814967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6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18571</TotalTime>
  <Words>6760</Words>
  <Application>Microsoft Office PowerPoint</Application>
  <PresentationFormat>Widescreen</PresentationFormat>
  <Paragraphs>339</Paragraphs>
  <Slides>92</Slides>
  <Notes>12</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92</vt:i4>
      </vt:variant>
    </vt:vector>
  </HeadingPairs>
  <TitlesOfParts>
    <vt:vector size="96" baseType="lpstr">
      <vt:lpstr>Arial</vt:lpstr>
      <vt:lpstr>Calibri</vt:lpstr>
      <vt:lpstr>Calibri Light</vt:lpstr>
      <vt:lpstr>Office Theme</vt:lpstr>
      <vt:lpstr>CAN EXERCISE MAKE OUR CHILDREN SMARTER?</vt:lpstr>
      <vt:lpstr>BRAIN AND EXERCISE</vt:lpstr>
      <vt:lpstr>BENEFITS OF EXERCISE</vt:lpstr>
      <vt:lpstr>EXERCISE ENHANCE BRAIN PLASTICITY</vt:lpstr>
      <vt:lpstr>SUPERCALIFRAGILISTICEXPIALIDOCIOUS</vt:lpstr>
      <vt:lpstr>BRAIN PLASTICITY AND LEARNING</vt:lpstr>
      <vt:lpstr>SUPERCALIFRAGILISTICEXPIALIDOCIOUS</vt:lpstr>
      <vt:lpstr>BRAIN PLASTICITY</vt:lpstr>
      <vt:lpstr>ROOTS OF A MIND–BODY CONNECTION</vt:lpstr>
      <vt:lpstr>BRAIN AND EXERCISE</vt:lpstr>
      <vt:lpstr>BRAIN AND EXERCISE</vt:lpstr>
      <vt:lpstr>BRAIN STRUCTURES AND FUNCTIONS</vt:lpstr>
      <vt:lpstr>BRAIN STRUCTURES AND FUNCTIONS</vt:lpstr>
      <vt:lpstr>BRAIN STRUCTURES AND FUNCTIONS</vt:lpstr>
      <vt:lpstr>BRAIN STRUCTURES AND FUNCTIONS</vt:lpstr>
      <vt:lpstr>BRAIN STRUCTURES AND FUNCTIONS</vt:lpstr>
      <vt:lpstr>BRAIN STRUCTURES AND FUNCTIONS</vt:lpstr>
      <vt:lpstr>BRAIN STRUCTURES AND FUNCTIONS</vt:lpstr>
      <vt:lpstr>BRAIN STRUCTURES AND FUNCTIONS</vt:lpstr>
      <vt:lpstr>BRAIN STRUCTURES AND FUNCTIONS</vt:lpstr>
      <vt:lpstr>BRAIN STRUCTURES AND FUNCTIONS</vt:lpstr>
      <vt:lpstr>BRAIN STRUCTURES AND FUNCTIONS</vt:lpstr>
      <vt:lpstr>BRAIN STRUCTURES AND FUNCTIONS</vt:lpstr>
      <vt:lpstr>BRAIN STRUCTURES AND FUNCTIONS</vt:lpstr>
      <vt:lpstr>THE RELATIONSHIP BETWEEN PHYSICAL ACTIVITY AND COGNITION IN CHILDREN</vt:lpstr>
      <vt:lpstr>THE RELATIONSHIP BETWEEN PHYSICAL ACTIVITY AND COGNITION IN CHILDREN</vt:lpstr>
      <vt:lpstr>THE RELATIONSHIP BETWEEN PHYSICAL ACTIVITY AND COGNITION IN CHILDREN</vt:lpstr>
      <vt:lpstr>THE RELATIONSHIP BETWEEN PHYSICAL ACTIVITY AND COGNITION IN CHILDREN</vt:lpstr>
      <vt:lpstr>HOW BRAIN CAN BENEFIT FROM EXERCISE</vt:lpstr>
      <vt:lpstr>BENEFITS OF EXERCISE</vt:lpstr>
      <vt:lpstr>BENEFITS OF EXERCISE</vt:lpstr>
      <vt:lpstr>BENEFITS OF EXERCISE</vt:lpstr>
      <vt:lpstr>Effects of exercise on hippocampal brain-derived neurotrophic factor (BDNF) mRNA and protein levels. </vt:lpstr>
      <vt:lpstr>BRAIN CHANGES ON MOLECULAR LEVEL</vt:lpstr>
      <vt:lpstr>BRAIN CHANGES ON MOLECULAR LEVEL</vt:lpstr>
      <vt:lpstr>BRAIN CHANGES ON MOLECULAR LEVEL</vt:lpstr>
      <vt:lpstr>BRAIN CHANGES ON MOLECULAR LEVEL</vt:lpstr>
      <vt:lpstr>EXERCISE AS STIMULATION OF BRAIN DEVELOPMENT</vt:lpstr>
      <vt:lpstr>EXERCISE AS NOOTROPIC</vt:lpstr>
      <vt:lpstr>PHYSICAL ACTIVITY CAN INCREASE LEVEL OF BRAIN DERIVED NEUROTROPHIC FACTOR</vt:lpstr>
      <vt:lpstr>PHYSICAL ACTIVITY CAN INCREASE LEVEL OF BRAIN DERIVED NEUROTROPHIC FACTOR</vt:lpstr>
      <vt:lpstr>PHYSICAL ACTIVITY CAN INCREASE LEVEL OF BRAIN DERIVED NEUROTROPHIC FACTOR</vt:lpstr>
      <vt:lpstr>EXERCISE PLAYS A PROFOUND ROLE IN NEURONAL PLASTICITY</vt:lpstr>
      <vt:lpstr>MEASURING OF COGNITIVE PROCESSES</vt:lpstr>
      <vt:lpstr>PowerPoint Presentation</vt:lpstr>
      <vt:lpstr>NEUROIMAGING TECHNIQUES</vt:lpstr>
      <vt:lpstr>EVENT-RELATED POTENTIALS </vt:lpstr>
      <vt:lpstr>EVENT-RELATED POTENTIALS </vt:lpstr>
      <vt:lpstr>INFLUENCE OF EXERCISE ON WHITE MATTER</vt:lpstr>
      <vt:lpstr>INFLUENCE OF EXERCISE ON WHITE MATTER</vt:lpstr>
      <vt:lpstr>INFLUENCE OF EXERCISE ON WHITE MATTER</vt:lpstr>
      <vt:lpstr>INFLUENCE OF EXERCISE ON WHITE MATTER</vt:lpstr>
      <vt:lpstr>INFLUENCE OF EXERCISE ON WHITE MATTER</vt:lpstr>
      <vt:lpstr>INFLUENCE OF EXERCISE ON WHITE MATTER</vt:lpstr>
      <vt:lpstr>INFLUENCE OF EXERCISE ON WHITE MATTER</vt:lpstr>
      <vt:lpstr>INFLUENCE OF EXERCISE ON WHITE MATTER</vt:lpstr>
      <vt:lpstr>INFLUENCE OF EXERCISE ON WHITE MATTER</vt:lpstr>
      <vt:lpstr>INFLUENCE OF EXERCISE ON WHITE MATTER</vt:lpstr>
      <vt:lpstr>INFLUENCE OF EXERCISE ON WHITE MATTER</vt:lpstr>
      <vt:lpstr>PowerPoint Presentation</vt:lpstr>
      <vt:lpstr>UNCINATE FASCICULUS</vt:lpstr>
      <vt:lpstr>PowerPoint Presentation</vt:lpstr>
      <vt:lpstr>PHYSICAL ACTIVITY CAN INCREASE WHITE MATTER MICROSTRUCTURE IN CHILDREN </vt:lpstr>
      <vt:lpstr>PowerPoint Presentation</vt:lpstr>
      <vt:lpstr>PowerPoint Presentation</vt:lpstr>
      <vt:lpstr>PowerPoint Presentation</vt:lpstr>
      <vt:lpstr>IMAGING OF CHANGES IN BRAIN</vt:lpstr>
      <vt:lpstr>EXPERIMENTAL DESIGN OF STUDY </vt:lpstr>
      <vt:lpstr>PowerPoint Presentation</vt:lpstr>
      <vt:lpstr>PHYSICAL ACTIVITY TRAINING INTERVENTION INCREASED WHITE MATTER MICROSTRUCTURE </vt:lpstr>
      <vt:lpstr>PowerPoint Presentation</vt:lpstr>
      <vt:lpstr>PowerPoint Presentation</vt:lpstr>
      <vt:lpstr>BRAIN CORTICAL ACTIVITY IS INFLUENCED BY EXERCISE MODE AND INTENSITY</vt:lpstr>
      <vt:lpstr>PowerPoint Presentation</vt:lpstr>
      <vt:lpstr>BRAIN CORTICAL ACTIVITY IS INFLUENCED BY EXERCISE MODE AND INTENSITY</vt:lpstr>
      <vt:lpstr>BRAIN CORTICAL ACTIVITY IS INFLUENCED BY EXERCISE MODE AND INTENSITY</vt:lpstr>
      <vt:lpstr>DOSE–RESPONSE RELATIONSHIP</vt:lpstr>
      <vt:lpstr>DOSE–RESPONSE RELATIONSHIP</vt:lpstr>
      <vt:lpstr>DOSE–RESPONSE RELATIONSHIP</vt:lpstr>
      <vt:lpstr>ELECTROCORTICAL CHANGES IN BRAIN REGIONS INDUCED BY DIFFERENT EXERCISE MODES</vt:lpstr>
      <vt:lpstr>ELECTROCORTICAL CHANGES IN BRAIN REGIONS INDUCED BY DIFFERENT INTENSITIES</vt:lpstr>
      <vt:lpstr>ELECTROCORTICAL CHANGES IN BRAIN REGIONS INDUCED BY DIFFERENT EXERCISE MODES &amp; INTENSITIES</vt:lpstr>
      <vt:lpstr>ALPHA BRAIN WAVES</vt:lpstr>
      <vt:lpstr>BETA BRAIN WAVES</vt:lpstr>
      <vt:lpstr>PowerPoint Presentation</vt:lpstr>
      <vt:lpstr>PowerPoint Presentation</vt:lpstr>
      <vt:lpstr>PowerPoint Presentation</vt:lpstr>
      <vt:lpstr>TAKE HOME MESSAGES</vt:lpstr>
      <vt:lpstr>PowerPoint Presentation</vt:lpstr>
      <vt:lpstr>PowerPoint Presentation</vt:lpstr>
      <vt:lpstr>PowerPoint Presentation</vt:lpstr>
      <vt:lpstr>SUPERCALIFRAGILISTICEXPIALIDOCIOUS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107</cp:revision>
  <dcterms:created xsi:type="dcterms:W3CDTF">2019-08-30T13:03:43Z</dcterms:created>
  <dcterms:modified xsi:type="dcterms:W3CDTF">2019-10-08T08:16:00Z</dcterms:modified>
</cp:coreProperties>
</file>